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4"/>
  </p:sldMasterIdLst>
  <p:notesMasterIdLst>
    <p:notesMasterId r:id="rId56"/>
  </p:notesMasterIdLst>
  <p:handoutMasterIdLst>
    <p:handoutMasterId r:id="rId57"/>
  </p:handoutMasterIdLst>
  <p:sldIdLst>
    <p:sldId id="337" r:id="rId5"/>
    <p:sldId id="439" r:id="rId6"/>
    <p:sldId id="455" r:id="rId7"/>
    <p:sldId id="421" r:id="rId8"/>
    <p:sldId id="419" r:id="rId9"/>
    <p:sldId id="456" r:id="rId10"/>
    <p:sldId id="343" r:id="rId11"/>
    <p:sldId id="391" r:id="rId12"/>
    <p:sldId id="393" r:id="rId13"/>
    <p:sldId id="431" r:id="rId14"/>
    <p:sldId id="440" r:id="rId15"/>
    <p:sldId id="457" r:id="rId16"/>
    <p:sldId id="347" r:id="rId17"/>
    <p:sldId id="397" r:id="rId18"/>
    <p:sldId id="459" r:id="rId19"/>
    <p:sldId id="398" r:id="rId20"/>
    <p:sldId id="427" r:id="rId21"/>
    <p:sldId id="400" r:id="rId22"/>
    <p:sldId id="352" r:id="rId23"/>
    <p:sldId id="338" r:id="rId24"/>
    <p:sldId id="339" r:id="rId25"/>
    <p:sldId id="354" r:id="rId26"/>
    <p:sldId id="458" r:id="rId27"/>
    <p:sldId id="420" r:id="rId28"/>
    <p:sldId id="357" r:id="rId29"/>
    <p:sldId id="422" r:id="rId30"/>
    <p:sldId id="407" r:id="rId31"/>
    <p:sldId id="359" r:id="rId32"/>
    <p:sldId id="409" r:id="rId33"/>
    <p:sldId id="408" r:id="rId34"/>
    <p:sldId id="433" r:id="rId35"/>
    <p:sldId id="410" r:id="rId36"/>
    <p:sldId id="411" r:id="rId37"/>
    <p:sldId id="412" r:id="rId38"/>
    <p:sldId id="423" r:id="rId39"/>
    <p:sldId id="438" r:id="rId40"/>
    <p:sldId id="368" r:id="rId41"/>
    <p:sldId id="371" r:id="rId42"/>
    <p:sldId id="450" r:id="rId43"/>
    <p:sldId id="451" r:id="rId44"/>
    <p:sldId id="373" r:id="rId45"/>
    <p:sldId id="436" r:id="rId46"/>
    <p:sldId id="437" r:id="rId47"/>
    <p:sldId id="376" r:id="rId48"/>
    <p:sldId id="446" r:id="rId49"/>
    <p:sldId id="448" r:id="rId50"/>
    <p:sldId id="447" r:id="rId51"/>
    <p:sldId id="416" r:id="rId52"/>
    <p:sldId id="382" r:id="rId53"/>
    <p:sldId id="392" r:id="rId54"/>
    <p:sldId id="381" r:id="rId5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34" userDrawn="1">
          <p15:clr>
            <a:srgbClr val="A4A3A4"/>
          </p15:clr>
        </p15:guide>
        <p15:guide id="2" pos="393" userDrawn="1">
          <p15:clr>
            <a:srgbClr val="A4A3A4"/>
          </p15:clr>
        </p15:guide>
        <p15:guide id="3" pos="5654" userDrawn="1">
          <p15:clr>
            <a:srgbClr val="A4A3A4"/>
          </p15:clr>
        </p15:guide>
        <p15:guide id="4" pos="3626" userDrawn="1">
          <p15:clr>
            <a:srgbClr val="A4A3A4"/>
          </p15:clr>
        </p15:guide>
        <p15:guide id="5" orient="horz" pos="2774" userDrawn="1">
          <p15:clr>
            <a:srgbClr val="A4A3A4"/>
          </p15:clr>
        </p15:guide>
        <p15:guide id="6" orient="horz" pos="4040" userDrawn="1">
          <p15:clr>
            <a:srgbClr val="A4A3A4"/>
          </p15:clr>
        </p15:guide>
        <p15:guide id="7" pos="48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Thomas Löhrer" initials="TL" lastIdx="2" clrIdx="5">
    <p:extLst>
      <p:ext uri="{19B8F6BF-5375-455C-9EA6-DF929625EA0E}">
        <p15:presenceInfo xmlns:p15="http://schemas.microsoft.com/office/powerpoint/2012/main" userId="7d401e51bc6e06fe" providerId="Windows Live"/>
      </p:ext>
    </p:extLst>
  </p:cmAuthor>
  <p:cmAuthor id="8" name="Esther Siegenthaler" initials="ES" lastIdx="11" clrIdx="6">
    <p:extLst>
      <p:ext uri="{19B8F6BF-5375-455C-9EA6-DF929625EA0E}">
        <p15:presenceInfo xmlns:p15="http://schemas.microsoft.com/office/powerpoint/2012/main" userId="qWZzZL5kwEhwN3tcu0rKcITvoufMeS3A739AUfOc6eI=" providerId="None"/>
      </p:ext>
    </p:extLst>
  </p:cmAuthor>
  <p:cmAuthor id="2" name="Siegenthaler Esther BFE" initials="SEB" lastIdx="40" clrIdx="0">
    <p:extLst>
      <p:ext uri="{19B8F6BF-5375-455C-9EA6-DF929625EA0E}">
        <p15:presenceInfo xmlns:p15="http://schemas.microsoft.com/office/powerpoint/2012/main" userId="Siegenthaler Esther BFE" providerId="None"/>
      </p:ext>
    </p:extLst>
  </p:cmAuthor>
  <p:cmAuthor id="3" name="Jud Thomas BFE" initials="JTB" lastIdx="42" clrIdx="1">
    <p:extLst>
      <p:ext uri="{19B8F6BF-5375-455C-9EA6-DF929625EA0E}">
        <p15:presenceInfo xmlns:p15="http://schemas.microsoft.com/office/powerpoint/2012/main" userId="Jud Thomas BFE" providerId="None"/>
      </p:ext>
    </p:extLst>
  </p:cmAuthor>
  <p:cmAuthor id="4" name="Bertschi Stefanie BFE" initials="BSB" lastIdx="19" clrIdx="2">
    <p:extLst>
      <p:ext uri="{19B8F6BF-5375-455C-9EA6-DF929625EA0E}">
        <p15:presenceInfo xmlns:p15="http://schemas.microsoft.com/office/powerpoint/2012/main" userId="Bertschi Stefanie BFE" providerId="None"/>
      </p:ext>
    </p:extLst>
  </p:cmAuthor>
  <p:cmAuthor id="5" name="Kobler Rita BFE" initials="KRB" lastIdx="14" clrIdx="3">
    <p:extLst>
      <p:ext uri="{19B8F6BF-5375-455C-9EA6-DF929625EA0E}">
        <p15:presenceInfo xmlns:p15="http://schemas.microsoft.com/office/powerpoint/2012/main" userId="Kobler Rita BFE" providerId="None"/>
      </p:ext>
    </p:extLst>
  </p:cmAuthor>
  <p:cmAuthor id="6" name="Fahrni Joëlle BFE" initials="FJB" lastIdx="4" clrIdx="4">
    <p:extLst>
      <p:ext uri="{19B8F6BF-5375-455C-9EA6-DF929625EA0E}">
        <p15:presenceInfo xmlns:p15="http://schemas.microsoft.com/office/powerpoint/2012/main" userId="Fahrni Joëlle BF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15934C"/>
    <a:srgbClr val="77BE95"/>
    <a:srgbClr val="9B66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6272" autoAdjust="0"/>
  </p:normalViewPr>
  <p:slideViewPr>
    <p:cSldViewPr showGuides="1">
      <p:cViewPr varScale="1">
        <p:scale>
          <a:sx n="95" d="100"/>
          <a:sy n="95" d="100"/>
        </p:scale>
        <p:origin x="90" y="264"/>
      </p:cViewPr>
      <p:guideLst>
        <p:guide orient="horz" pos="834"/>
        <p:guide pos="393"/>
        <p:guide pos="5654"/>
        <p:guide pos="3626"/>
        <p:guide orient="horz" pos="2774"/>
        <p:guide orient="horz" pos="4040"/>
        <p:guide pos="48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0" d="100"/>
          <a:sy n="120" d="100"/>
        </p:scale>
        <p:origin x="410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commentAuthors" Target="commentAuthors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06.02.2025</a:t>
            </a:fld>
            <a:endParaRPr lang="de-CH" sz="9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73424" y="1246193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964488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964488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644008"/>
            <a:ext cx="5560412" cy="388843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neuerbarheizen.ch" TargetMode="External"/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1922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it-IT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prima consulenza,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pensata per due diverse tipologie di edifici, offre ai proprietari una consulenza oggettiva e mirata sul riscaldamento</a:t>
            </a:r>
            <a:r>
              <a:rPr lang="it-IT" sz="1100" noProof="0" dirty="0">
                <a:latin typeface="+mn-lt"/>
              </a:rPr>
              <a:t>.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5736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0055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0544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Per variare è possibile mostrare qui il nostro video sulla tecnologia</a:t>
            </a:r>
            <a:r>
              <a:rPr lang="de-CH" baseline="0" dirty="0"/>
              <a:t>:</a:t>
            </a:r>
          </a:p>
          <a:p>
            <a:r>
              <a:rPr lang="de-CH" dirty="0"/>
              <a:t>pompe di calore in generale: https://</a:t>
            </a:r>
            <a:r>
              <a:rPr lang="de-CH" dirty="0" err="1"/>
              <a:t>www.calorerinnovabile.ch</a:t>
            </a:r>
            <a:r>
              <a:rPr lang="de-CH" dirty="0"/>
              <a:t>/</a:t>
            </a:r>
            <a:r>
              <a:rPr lang="de-CH" dirty="0" err="1"/>
              <a:t>sistemi</a:t>
            </a:r>
            <a:r>
              <a:rPr lang="de-CH" dirty="0"/>
              <a:t>-di-</a:t>
            </a:r>
            <a:r>
              <a:rPr lang="de-CH" dirty="0" err="1"/>
              <a:t>riscaldamento</a:t>
            </a:r>
            <a:r>
              <a:rPr lang="de-CH" dirty="0"/>
              <a:t>-</a:t>
            </a:r>
            <a:r>
              <a:rPr lang="de-CH" dirty="0" err="1"/>
              <a:t>rinnovabile</a:t>
            </a:r>
            <a:r>
              <a:rPr lang="de-CH" dirty="0"/>
              <a:t>/</a:t>
            </a:r>
            <a:r>
              <a:rPr lang="de-CH" dirty="0" err="1"/>
              <a:t>pompe</a:t>
            </a:r>
            <a:r>
              <a:rPr lang="de-CH" dirty="0"/>
              <a:t>-di-</a:t>
            </a:r>
            <a:r>
              <a:rPr lang="de-CH" dirty="0" err="1"/>
              <a:t>calore</a:t>
            </a:r>
            <a:r>
              <a:rPr lang="de-CH" dirty="0"/>
              <a:t>/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12577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06340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noProof="0"/>
              <a:t>Riferito all’esempio di una casa </a:t>
            </a:r>
            <a:r>
              <a:rPr lang="it-IT" noProof="0" dirty="0"/>
              <a:t>con un consumo di </a:t>
            </a:r>
            <a:r>
              <a:rPr lang="it-IT" baseline="0" noProof="0" dirty="0"/>
              <a:t>3000 litri di olio</a:t>
            </a:r>
          </a:p>
          <a:p>
            <a:r>
              <a:rPr lang="it-IT" baseline="0" noProof="0" dirty="0">
                <a:sym typeface="Wingdings" panose="05000000000000000000" pitchFamily="2" charset="2"/>
              </a:rPr>
              <a:t> P. f. illustrare a titolo di esempio 2 soluzioni di riscaldamento direttamente nel calcolatore dei costi di riscaldamento su </a:t>
            </a:r>
            <a:r>
              <a:rPr lang="it-IT" noProof="0" dirty="0">
                <a:hlinkClick r:id="rId3"/>
              </a:rPr>
              <a:t>www.calorerinnovabile.ch</a:t>
            </a:r>
            <a:endParaRPr lang="it-IT" noProof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67542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0921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1119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972854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23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05026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noProof="0" dirty="0"/>
              <a:t>Oltre il 50% (!) </a:t>
            </a:r>
            <a:r>
              <a:rPr lang="it-IT" sz="1100" noProof="0" dirty="0"/>
              <a:t>dei proprietari di edifici non esamina alcuna alternativa al sistema di riscaldamento fossile</a:t>
            </a:r>
            <a:r>
              <a:rPr lang="it-IT" noProof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noProof="0" dirty="0"/>
              <a:t>Le nuove condizioni quadro legali renderanno sempre più difficile sostituire un riscaldamento fossile con un sistema analogo.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100" dirty="0"/>
              <a:t>Ogni mancata sostituzione di un riscaldamento fossile è </a:t>
            </a:r>
            <a:r>
              <a:rPr lang="it-IT" sz="1100" b="1" dirty="0"/>
              <a:t>un’occasione persa </a:t>
            </a:r>
            <a:r>
              <a:rPr lang="it-IT" sz="1100" dirty="0"/>
              <a:t>per i prossimi 20 anni</a:t>
            </a:r>
            <a:r>
              <a:rPr lang="de-CH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5465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noProof="0" dirty="0"/>
              <a:t>Oltre il 50% (!) </a:t>
            </a:r>
            <a:r>
              <a:rPr lang="it-IT" sz="1100" noProof="0" dirty="0"/>
              <a:t>dei proprietari di edifici non esamina alcuna alternativa al sistema di riscaldamento fossile</a:t>
            </a:r>
            <a:r>
              <a:rPr lang="it-IT" noProof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noProof="0" dirty="0"/>
              <a:t>Le nuove condizioni quadro legali renderanno sempre più difficile sostituire un riscaldamento fossile con un sistema analogo.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100" noProof="0" dirty="0"/>
              <a:t>Ogni mancata sostituzione di un riscaldamento fossile è </a:t>
            </a:r>
            <a:r>
              <a:rPr lang="it-IT" sz="1100" b="1" noProof="0" dirty="0"/>
              <a:t>un’occasione persa </a:t>
            </a:r>
            <a:r>
              <a:rPr lang="it-IT" sz="1100" noProof="0" dirty="0"/>
              <a:t>per i prossimi 20 anni</a:t>
            </a:r>
            <a:r>
              <a:rPr lang="it-IT" noProof="0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214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29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DBE0-AD4A-461A-B1E7-0920CA59DEAB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02326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843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DBE0-AD4A-461A-B1E7-0920CA59DEAB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286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DBE0-AD4A-461A-B1E7-0920CA59DEAB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09558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27053" y="6062996"/>
            <a:ext cx="4460835" cy="199738"/>
          </a:xfrm>
        </p:spPr>
        <p:txBody>
          <a:bodyPr/>
          <a:lstStyle>
            <a:lvl1pPr>
              <a:defRPr sz="1300" cap="all" baseline="0"/>
            </a:lvl1pPr>
          </a:lstStyle>
          <a:p>
            <a:fld id="{9E924F12-5102-46BF-9AF2-24487EBC868C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>
          <a:xfrm>
            <a:off x="622175" y="6453336"/>
            <a:ext cx="7872875" cy="144016"/>
          </a:xfrm>
        </p:spPr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92172FC-9657-4458-82FF-A7DAB9E2AF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3203" y="1328222"/>
            <a:ext cx="7335004" cy="555088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7687" r="-17687"/>
            </a:stretch>
          </a:blipFill>
          <a:effectLst/>
        </p:spPr>
        <p:txBody>
          <a:bodyPr wrap="none" tIns="46800" anchor="b">
            <a:noAutofit/>
          </a:bodyPr>
          <a:lstStyle>
            <a:lvl1pPr>
              <a:defRPr sz="3300" cap="all" baseline="0">
                <a:solidFill>
                  <a:schemeClr val="accent2"/>
                </a:solidFill>
              </a:defRPr>
            </a:lvl1pPr>
            <a:lvl2pPr>
              <a:defRPr sz="3300" cap="all" baseline="0">
                <a:solidFill>
                  <a:schemeClr val="accent2"/>
                </a:solidFill>
              </a:defRPr>
            </a:lvl2pPr>
            <a:lvl3pPr>
              <a:defRPr sz="3300" cap="all" baseline="0">
                <a:solidFill>
                  <a:schemeClr val="accent2"/>
                </a:solidFill>
              </a:defRPr>
            </a:lvl3pPr>
            <a:lvl4pPr>
              <a:defRPr sz="3300" cap="all" baseline="0">
                <a:solidFill>
                  <a:schemeClr val="accent2"/>
                </a:solidFill>
              </a:defRPr>
            </a:lvl4pPr>
            <a:lvl5pPr>
              <a:defRPr sz="3300" cap="all" baseline="0"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59E9AA3-AA8C-4C18-AA35-FF7B1B6EC7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392" y="636438"/>
            <a:ext cx="7337815" cy="555088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/>
              <a:t>Titel (Boxbreite anpassen)</a:t>
            </a:r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033FFF9-D5D9-E7DA-92FD-BE4148DA731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094" y="5813708"/>
            <a:ext cx="4149525" cy="42516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E6E51B5-FB9B-C5B6-0C4C-04EA33D5F53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400" y="234000"/>
            <a:ext cx="2898542" cy="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80061A87-F719-4745-B369-B6329E5236C6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636588" y="2682875"/>
            <a:ext cx="5746750" cy="3597275"/>
          </a:xfrm>
        </p:spPr>
        <p:txBody>
          <a:bodyPr anchor="b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3949158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</a:t>
            </a:r>
            <a:r>
              <a:rPr lang="de-CH" dirty="0" err="1"/>
              <a:t>hinzfügen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A32-8454-4AF9-9212-C222BA617F73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9249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1800000" anchor="ctr"/>
          <a:lstStyle>
            <a:lvl1pPr algn="ctr">
              <a:defRPr sz="1200"/>
            </a:lvl1pPr>
          </a:lstStyle>
          <a:p>
            <a:r>
              <a:rPr lang="de-CH" dirty="0"/>
              <a:t>Bild durch «Drag &amp; Drop» in den Bildplatzhalter ziehen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26989" y="3068960"/>
            <a:ext cx="6666248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2301E-3640-439E-BC88-3ECC0B5572A4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8597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7055" y="1844824"/>
            <a:ext cx="10941554" cy="445246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174625" marR="0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2pPr>
            <a:lvl3pPr marL="360363" marR="0" indent="-185738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3pPr>
            <a:lvl4pPr marL="534988" marR="0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4pPr>
            <a:lvl5pPr marL="719138" marR="0" indent="-1841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Textmasterformat bearbeiten</a:t>
            </a:r>
          </a:p>
          <a:p>
            <a:pPr marL="174625" marR="0" lvl="1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Zweite Ebene</a:t>
            </a:r>
          </a:p>
          <a:p>
            <a:pPr marL="360363" marR="0" lvl="2" indent="-185738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Dritte Ebene</a:t>
            </a:r>
          </a:p>
          <a:p>
            <a:pPr marL="534988" marR="0" lvl="3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Vierte Ebene</a:t>
            </a:r>
          </a:p>
          <a:p>
            <a:pPr marL="719138" marR="0" lvl="4" indent="-1841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Fünfte Ebene</a:t>
            </a:r>
          </a:p>
          <a:p>
            <a:pPr lvl="0"/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27054" y="6453336"/>
            <a:ext cx="1513384" cy="144016"/>
          </a:xfrm>
        </p:spPr>
        <p:txBody>
          <a:bodyPr/>
          <a:lstStyle/>
          <a:p>
            <a:fld id="{2B3F89DA-B913-472B-9457-BDF0C9F29B02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70A25A2-0A17-4222-AD67-B15C14E1B7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27054" y="1825625"/>
            <a:ext cx="5220000" cy="4351338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313328" y="1825625"/>
            <a:ext cx="5220000" cy="4351338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79E2-CE0C-4400-B7F0-C3E4A7BAF21A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27054" y="2736526"/>
            <a:ext cx="5108906" cy="3440437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F122D-C5B7-46F2-A877-37247E9D4516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062C0B14-815D-4372-AB9A-F3AE10BCD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648"/>
            <a:ext cx="6096000" cy="685735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4708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B068-0D05-4CE9-9C0E-D34209EE8874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53" y="1825625"/>
            <a:ext cx="10893155" cy="435133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A5A3-DCE5-40A2-8864-9BABAE3F6396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52757-9812-4467-89A3-36F4B52AB0DE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4027064" cy="5550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txBody>
          <a:bodyPr vert="horz" wrap="none" lIns="0" tIns="46800" rIns="0" bIns="0" rtlCol="0" anchor="t">
            <a:spAutoFit/>
          </a:bodyPr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7055" y="1700808"/>
            <a:ext cx="10894180" cy="44644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7054" y="6453336"/>
            <a:ext cx="1513384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0DFECB-9671-4DDC-82B2-7F52FA5FF010}" type="datetime1">
              <a:rPr lang="de-CH" smtClean="0"/>
              <a:t>06.02.2025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43605" y="6453336"/>
            <a:ext cx="7872875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775108" y="6453336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8" r:id="rId2"/>
    <p:sldLayoutId id="2147483667" r:id="rId3"/>
    <p:sldLayoutId id="2147483659" r:id="rId4"/>
    <p:sldLayoutId id="2147483661" r:id="rId5"/>
    <p:sldLayoutId id="2147483666" r:id="rId6"/>
    <p:sldLayoutId id="2147483665" r:id="rId7"/>
    <p:sldLayoutId id="2147483663" r:id="rId8"/>
    <p:sldLayoutId id="2147483664" r:id="rId9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b="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s://www.franchienergia.ch/it" TargetMode="External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Relationship Id="rId9" Type="http://schemas.openxmlformats.org/officeDocument/2006/relationships/image" Target="../media/image31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s://www.franchienergia.ch/it" TargetMode="External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jpeg"/><Relationship Id="rId7" Type="http://schemas.openxmlformats.org/officeDocument/2006/relationships/image" Target="../media/image24.sv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franchienergia.ch/it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60.svg"/><Relationship Id="rId3" Type="http://schemas.openxmlformats.org/officeDocument/2006/relationships/image" Target="../media/image51.svg"/><Relationship Id="rId7" Type="http://schemas.openxmlformats.org/officeDocument/2006/relationships/image" Target="../media/image55.svg"/><Relationship Id="rId12" Type="http://schemas.openxmlformats.org/officeDocument/2006/relationships/image" Target="../media/image59.png"/><Relationship Id="rId17" Type="http://schemas.openxmlformats.org/officeDocument/2006/relationships/image" Target="../media/image64.svg"/><Relationship Id="rId2" Type="http://schemas.openxmlformats.org/officeDocument/2006/relationships/image" Target="../media/image50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11" Type="http://schemas.openxmlformats.org/officeDocument/2006/relationships/image" Target="../media/image58.svg"/><Relationship Id="rId5" Type="http://schemas.openxmlformats.org/officeDocument/2006/relationships/image" Target="../media/image53.svg"/><Relationship Id="rId15" Type="http://schemas.openxmlformats.org/officeDocument/2006/relationships/image" Target="../media/image62.svg"/><Relationship Id="rId10" Type="http://schemas.openxmlformats.org/officeDocument/2006/relationships/image" Target="../media/image57.png"/><Relationship Id="rId4" Type="http://schemas.openxmlformats.org/officeDocument/2006/relationships/image" Target="../media/image52.png"/><Relationship Id="rId9" Type="http://schemas.openxmlformats.org/officeDocument/2006/relationships/image" Target="../media/image56.svg"/><Relationship Id="rId1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hyperlink" Target="https://erneuerbarheizen.ch/wp-content/uploads/2020/11/20201102_holz_de.mp4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6.wdp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erneuerbarheizen.ch/wp-content/uploads/2020/11/20201102_solar_de.mp4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microsoft.com/office/2007/relationships/hdphoto" Target="../media/hdphoto7.wdp"/><Relationship Id="rId4" Type="http://schemas.openxmlformats.org/officeDocument/2006/relationships/image" Target="../media/image7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24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sv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svg"/><Relationship Id="rId3" Type="http://schemas.openxmlformats.org/officeDocument/2006/relationships/image" Target="../media/image14.png"/><Relationship Id="rId7" Type="http://schemas.openxmlformats.org/officeDocument/2006/relationships/image" Target="../media/image81.png"/><Relationship Id="rId12" Type="http://schemas.openxmlformats.org/officeDocument/2006/relationships/image" Target="../media/image24.svg"/><Relationship Id="rId2" Type="http://schemas.openxmlformats.org/officeDocument/2006/relationships/hyperlink" Target="https://www.calorerinnovabile.ch/calcolatoredeicosti/?_ga=2.77049685.1960291638.1647357118-1782071053.1647357118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svg"/><Relationship Id="rId11" Type="http://schemas.openxmlformats.org/officeDocument/2006/relationships/image" Target="../media/image23.png"/><Relationship Id="rId5" Type="http://schemas.openxmlformats.org/officeDocument/2006/relationships/image" Target="../media/image10.png"/><Relationship Id="rId10" Type="http://schemas.openxmlformats.org/officeDocument/2006/relationships/image" Target="../media/image84.svg"/><Relationship Id="rId4" Type="http://schemas.openxmlformats.org/officeDocument/2006/relationships/image" Target="../media/image79.svg"/><Relationship Id="rId9" Type="http://schemas.openxmlformats.org/officeDocument/2006/relationships/image" Target="../media/image83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orerinnovabile.ch/prima-consulenza" TargetMode="Externa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4546D31-9B91-491A-9660-8AFFACDB43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3202" y="1328222"/>
            <a:ext cx="7479022" cy="555088"/>
          </a:xfrm>
        </p:spPr>
        <p:txBody>
          <a:bodyPr/>
          <a:lstStyle/>
          <a:p>
            <a:r>
              <a:rPr lang="de-CH" dirty="0"/>
              <a:t>ProgrammA «CALORE RINNOVABILE»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7D089A4-B2E0-461F-982D-57E645664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392" y="636438"/>
            <a:ext cx="6761752" cy="555088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/>
          <a:lstStyle/>
          <a:p>
            <a:r>
              <a:rPr lang="de-CH" dirty="0"/>
              <a:t>EVENTO InformatiVo</a:t>
            </a:r>
            <a:endParaRPr lang="de-CH" noProof="0" dirty="0"/>
          </a:p>
        </p:txBody>
      </p:sp>
      <p:sp>
        <p:nvSpPr>
          <p:cNvPr id="2" name="Textfeld 1"/>
          <p:cNvSpPr txBox="1"/>
          <p:nvPr/>
        </p:nvSpPr>
        <p:spPr>
          <a:xfrm>
            <a:off x="767408" y="3861048"/>
            <a:ext cx="37374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Benvenuti!</a:t>
            </a:r>
          </a:p>
        </p:txBody>
      </p:sp>
    </p:spTree>
    <p:extLst>
      <p:ext uri="{BB962C8B-B14F-4D97-AF65-F5344CB8AC3E}">
        <p14:creationId xmlns:p14="http://schemas.microsoft.com/office/powerpoint/2010/main" val="198154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591489" cy="555088"/>
          </a:xfrm>
        </p:spPr>
        <p:txBody>
          <a:bodyPr/>
          <a:lstStyle/>
          <a:p>
            <a:r>
              <a:rPr lang="it-IT" dirty="0"/>
              <a:t>Semplificare l’Attuazione e il Finanziamento</a:t>
            </a:r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1487488" y="1521008"/>
            <a:ext cx="10029580" cy="4932328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Richiesta delle offerte e scelta degli specialisti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L’esperto/a «prima consulenza» vi assiste nella richiesta di offerte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Collaborazione con la rete di artigiani Buildigo (www.buildigo.ch)</a:t>
            </a:r>
          </a:p>
          <a:p>
            <a:endParaRPr lang="it-IT" b="1" dirty="0"/>
          </a:p>
          <a:p>
            <a:r>
              <a:rPr lang="it-IT" dirty="0">
                <a:solidFill>
                  <a:schemeClr val="accent2"/>
                </a:solidFill>
              </a:rPr>
              <a:t>Finanziamento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La prima consulenza è gratuita in tutta la Svizzera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Incentivi per la sostituzione del riscaldamento dal servizio cantonale dell’energia </a:t>
            </a:r>
            <a:br>
              <a:rPr lang="it-IT" dirty="0"/>
            </a:br>
            <a:r>
              <a:rPr lang="it-IT" dirty="0"/>
              <a:t>e dal Comune: </a:t>
            </a:r>
            <a:r>
              <a:rPr lang="it-IT" u="sng" dirty="0">
                <a:hlinkClick r:id="rId3"/>
              </a:rPr>
              <a:t>www.franchienergia.ch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333333"/>
                </a:solidFill>
              </a:rPr>
              <a:t>Possibilità di deduzione fiscale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Diverse possibilità di finanziamento da parte di fornitori di servizi finanziari – </a:t>
            </a:r>
            <a:br>
              <a:rPr lang="it-IT" dirty="0"/>
            </a:br>
            <a:r>
              <a:rPr lang="it-IT" dirty="0"/>
              <a:t>anche per le comunità di proprietari per piani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dirty="0">
                <a:solidFill>
                  <a:schemeClr val="accent2"/>
                </a:solidFill>
              </a:rPr>
              <a:t>Riducete in futuro i vostri costi energetici </a:t>
            </a:r>
            <a:br>
              <a:rPr lang="it-IT" dirty="0">
                <a:solidFill>
                  <a:schemeClr val="accent2"/>
                </a:solidFill>
              </a:rPr>
            </a:br>
            <a:r>
              <a:rPr lang="it-IT" dirty="0">
                <a:solidFill>
                  <a:schemeClr val="accent2"/>
                </a:solidFill>
              </a:rPr>
              <a:t>per il riscaldamento!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8D44073-0FCF-2E40-840D-8462538D3E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2341" y="2636912"/>
            <a:ext cx="675879" cy="67587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ABA453-1200-7F4E-8B66-4E009EAAF0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0503" y="1340768"/>
            <a:ext cx="675879" cy="6758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A46828B-07E4-3743-BFD4-A13CD9C264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4815" y="5585317"/>
            <a:ext cx="864095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12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591489" cy="555088"/>
          </a:xfrm>
        </p:spPr>
        <p:txBody>
          <a:bodyPr/>
          <a:lstStyle/>
          <a:p>
            <a:r>
              <a:rPr lang="it-IT" dirty="0"/>
              <a:t>Semplificare l’Attuazione e il Finanziamento</a:t>
            </a:r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1487488" y="1521008"/>
            <a:ext cx="10029580" cy="4932328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Richiesta delle offerte e scelta degli specialisti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L’esperto/a «prima consulenza» vi assiste nella richiesta di offerte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Collaborazione con la rete di artigiani Buildigo (www.buildigo.ch)</a:t>
            </a:r>
          </a:p>
          <a:p>
            <a:endParaRPr lang="it-IT" b="1" dirty="0"/>
          </a:p>
          <a:p>
            <a:r>
              <a:rPr lang="it-IT" dirty="0">
                <a:solidFill>
                  <a:schemeClr val="accent2"/>
                </a:solidFill>
              </a:rPr>
              <a:t>Finanziamento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La prima consulenza è gratuita in tutta la Svizzera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Incentivi per la sostituzione del riscaldamento dal servizio cantonale dell’energia </a:t>
            </a:r>
            <a:br>
              <a:rPr lang="it-IT" dirty="0"/>
            </a:br>
            <a:r>
              <a:rPr lang="it-IT" dirty="0"/>
              <a:t>e dal Comune: </a:t>
            </a:r>
            <a:r>
              <a:rPr lang="it-IT" u="sng" dirty="0">
                <a:hlinkClick r:id="rId3"/>
              </a:rPr>
              <a:t>www.franchienergia.ch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333333"/>
                </a:solidFill>
              </a:rPr>
              <a:t>Possibilità di deduzione fiscale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Diverse possibilità di finanziamento da parte di fornitori di servizi finanziari – </a:t>
            </a:r>
            <a:br>
              <a:rPr lang="it-IT" dirty="0"/>
            </a:br>
            <a:r>
              <a:rPr lang="it-IT" dirty="0"/>
              <a:t>anche per le comunità di proprietari per piani</a:t>
            </a:r>
          </a:p>
          <a:p>
            <a:endParaRPr lang="it-IT" dirty="0"/>
          </a:p>
          <a:p>
            <a:r>
              <a:rPr lang="it-IT" dirty="0">
                <a:solidFill>
                  <a:schemeClr val="accent2"/>
                </a:solidFill>
              </a:rPr>
              <a:t>Riducete in futuro i vostri costi energetici </a:t>
            </a:r>
            <a:br>
              <a:rPr lang="it-IT" dirty="0">
                <a:solidFill>
                  <a:schemeClr val="accent2"/>
                </a:solidFill>
              </a:rPr>
            </a:br>
            <a:r>
              <a:rPr lang="it-IT" dirty="0">
                <a:solidFill>
                  <a:schemeClr val="accent2"/>
                </a:solidFill>
              </a:rPr>
              <a:t>per il riscaldamento!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8D44073-0FCF-2E40-840D-8462538D3E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2341" y="2636912"/>
            <a:ext cx="675879" cy="67587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ABA453-1200-7F4E-8B66-4E009EAAF0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0503" y="1340768"/>
            <a:ext cx="675879" cy="6758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A46828B-07E4-3743-BFD4-A13CD9C264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4815" y="5585317"/>
            <a:ext cx="864095" cy="86409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58CB46F-760F-5BFE-0392-39372C00662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9227107" y="-115107"/>
            <a:ext cx="3096000" cy="3096000"/>
          </a:xfrm>
          <a:prstGeom prst="rect">
            <a:avLst/>
          </a:prstGeom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4311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C18FC7-BA36-463E-AFF9-EFFF543A5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646BF8F9-8326-6C83-5557-67B4643F3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7B9EE150-1380-9157-4982-0301BC3E241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7" b="10247"/>
          <a:stretch>
            <a:fillRect/>
          </a:stretch>
        </p:blipFill>
        <p:spPr/>
      </p:pic>
      <p:sp>
        <p:nvSpPr>
          <p:cNvPr id="20" name="Titel 2">
            <a:extLst>
              <a:ext uri="{FF2B5EF4-FFF2-40B4-BE49-F238E27FC236}">
                <a16:creationId xmlns:a16="http://schemas.microsoft.com/office/drawing/2014/main" id="{D74964DB-51FC-D2B5-F59D-21570E53A7E4}"/>
              </a:ext>
            </a:extLst>
          </p:cNvPr>
          <p:cNvSpPr txBox="1">
            <a:spLocks/>
          </p:cNvSpPr>
          <p:nvPr/>
        </p:nvSpPr>
        <p:spPr>
          <a:xfrm>
            <a:off x="626989" y="476672"/>
            <a:ext cx="4938660" cy="5550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wrap="none" lIns="0" tIns="46800" rIns="0" bIns="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b="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La prima </a:t>
            </a:r>
            <a:r>
              <a:rPr lang="de-CH" dirty="0" err="1"/>
              <a:t>consulenza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2301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69F66135-9CA6-FEC3-0DAD-E83A1E96C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92" y="1628799"/>
            <a:ext cx="10989034" cy="3925399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989034" cy="555088"/>
          </a:xfrm>
        </p:spPr>
        <p:txBody>
          <a:bodyPr/>
          <a:lstStyle/>
          <a:p>
            <a:r>
              <a:rPr lang="it-IT" spc="-200" dirty="0"/>
              <a:t>Cosa offre calore rinnovabile – prima consulenza</a:t>
            </a:r>
            <a:endParaRPr lang="it-IT" spc="-15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35FDE3F-EFD2-5541-A345-FA0D6DE273F1}"/>
              </a:ext>
            </a:extLst>
          </p:cNvPr>
          <p:cNvSpPr txBox="1"/>
          <p:nvPr/>
        </p:nvSpPr>
        <p:spPr>
          <a:xfrm>
            <a:off x="1374896" y="5971304"/>
            <a:ext cx="94647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Maggiori informazioni sulla prima consulenza e strumento di ricerca dell’esperto/a su </a:t>
            </a:r>
            <a:r>
              <a:rPr lang="it-IT" sz="1600" u="sng" dirty="0"/>
              <a:t>calorerinnovabile.ch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FEEF235-0207-484E-AC6B-2DF710628F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7DCDFA6-8544-BEB6-B791-44EC25C4AB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672" y="2514416"/>
            <a:ext cx="6046440" cy="21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64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310AAD39-4029-8942-9318-4684171FD80B}"/>
              </a:ext>
            </a:extLst>
          </p:cNvPr>
          <p:cNvSpPr/>
          <p:nvPr/>
        </p:nvSpPr>
        <p:spPr>
          <a:xfrm>
            <a:off x="551384" y="2659388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64D1770-8AE9-6447-ABE3-F2150E2F2757}"/>
              </a:ext>
            </a:extLst>
          </p:cNvPr>
          <p:cNvSpPr/>
          <p:nvPr/>
        </p:nvSpPr>
        <p:spPr>
          <a:xfrm>
            <a:off x="551384" y="3501007"/>
            <a:ext cx="1515016" cy="15121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CADBD76-33A7-5940-9E84-B54AFB76B0A8}"/>
              </a:ext>
            </a:extLst>
          </p:cNvPr>
          <p:cNvSpPr/>
          <p:nvPr/>
        </p:nvSpPr>
        <p:spPr>
          <a:xfrm>
            <a:off x="551384" y="5176863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080406" cy="555088"/>
          </a:xfrm>
        </p:spPr>
        <p:txBody>
          <a:bodyPr/>
          <a:lstStyle/>
          <a:p>
            <a:r>
              <a:rPr lang="it-IT" spc="-200" dirty="0"/>
              <a:t>Cosa offre calore rinnovabile – prima consulenza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DEE1198-3918-6044-9DCA-9F86AE3265F8}"/>
              </a:ext>
            </a:extLst>
          </p:cNvPr>
          <p:cNvSpPr txBox="1"/>
          <p:nvPr/>
        </p:nvSpPr>
        <p:spPr>
          <a:xfrm>
            <a:off x="630394" y="2824167"/>
            <a:ext cx="157717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t"/>
            <a:r>
              <a:rPr lang="it-IT" sz="1600" b="1" dirty="0"/>
              <a:t>Target</a:t>
            </a:r>
            <a:endParaRPr lang="it-IT" sz="1600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Entità della consulenza</a:t>
            </a:r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Costi di una consulenza</a:t>
            </a:r>
            <a:endParaRPr lang="it-IT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715944E-E07D-DC4A-B381-2094962660C7}"/>
              </a:ext>
            </a:extLst>
          </p:cNvPr>
          <p:cNvSpPr txBox="1"/>
          <p:nvPr/>
        </p:nvSpPr>
        <p:spPr>
          <a:xfrm>
            <a:off x="6528048" y="2624562"/>
            <a:ext cx="4435455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Amministrazioni  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Proprietà per piani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</a:t>
            </a:r>
            <a:r>
              <a:rPr lang="it-IT" sz="1600"/>
              <a:t>ziende </a:t>
            </a:r>
            <a:r>
              <a:rPr lang="it-IT" sz="1600" dirty="0"/>
              <a:t>e amministrazione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Contatto con il cliente, esame documentazione, preparazione sopralluogo, analisi immobile incl. studio delle varianti, rapporto di consulenza, colloquio di consulenza incl. la preparazione, risposte alle domande di chiarimento: totale 12 ore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1’800.–) sono interamente assunti da SvizzeraEnergia.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820CC54-02FE-4A48-9566-33DFEBC845C0}"/>
              </a:ext>
            </a:extLst>
          </p:cNvPr>
          <p:cNvSpPr txBox="1"/>
          <p:nvPr/>
        </p:nvSpPr>
        <p:spPr>
          <a:xfrm>
            <a:off x="2351584" y="2624562"/>
            <a:ext cx="4176464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Proprietari di case</a:t>
            </a:r>
            <a:br>
              <a:rPr lang="it-IT" sz="1600" dirty="0"/>
            </a:br>
            <a:endParaRPr lang="it-IT" sz="1600" dirty="0"/>
          </a:p>
          <a:p>
            <a:pPr marL="177800" indent="-177800"/>
            <a:endParaRPr lang="it-IT" sz="1600" b="1" dirty="0"/>
          </a:p>
          <a:p>
            <a:pPr marL="177800" indent="-177800"/>
            <a:endParaRPr lang="it-IT" sz="1600" b="1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Consulenza sul posto, incl. preparazione e postelaborazione nonché viaggio di andata e ritorno:</a:t>
            </a:r>
            <a:br>
              <a:rPr lang="it-IT" sz="1600" dirty="0"/>
            </a:br>
            <a:r>
              <a:rPr lang="it-IT" sz="1600" dirty="0"/>
              <a:t>da 2,5 a 3 ore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450.–) sono interamente assunti da SvizzeraEnergia. </a:t>
            </a:r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D8BED611-DACD-CE40-ACBB-17B858AD9F82}"/>
              </a:ext>
            </a:extLst>
          </p:cNvPr>
          <p:cNvCxnSpPr>
            <a:cxnSpLocks/>
          </p:cNvCxnSpPr>
          <p:nvPr/>
        </p:nvCxnSpPr>
        <p:spPr>
          <a:xfrm flipV="1">
            <a:off x="2351584" y="255593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586A9111-C604-8843-B920-42C555D6B67F}"/>
              </a:ext>
            </a:extLst>
          </p:cNvPr>
          <p:cNvCxnSpPr>
            <a:cxnSpLocks/>
          </p:cNvCxnSpPr>
          <p:nvPr/>
        </p:nvCxnSpPr>
        <p:spPr>
          <a:xfrm flipV="1">
            <a:off x="6512104" y="255594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570F9F76-053F-C44E-8F48-93F2AD913D64}"/>
              </a:ext>
            </a:extLst>
          </p:cNvPr>
          <p:cNvCxnSpPr>
            <a:cxnSpLocks/>
          </p:cNvCxnSpPr>
          <p:nvPr/>
        </p:nvCxnSpPr>
        <p:spPr>
          <a:xfrm flipV="1">
            <a:off x="2351584" y="3437680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C3EA05FE-49B0-4440-8C2E-503ED8A5A4C4}"/>
              </a:ext>
            </a:extLst>
          </p:cNvPr>
          <p:cNvCxnSpPr>
            <a:cxnSpLocks/>
          </p:cNvCxnSpPr>
          <p:nvPr/>
        </p:nvCxnSpPr>
        <p:spPr>
          <a:xfrm flipV="1">
            <a:off x="6512104" y="3437681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7FA2FE15-86DF-1A46-AA7B-F23C29EE31B6}"/>
              </a:ext>
            </a:extLst>
          </p:cNvPr>
          <p:cNvCxnSpPr>
            <a:cxnSpLocks/>
          </p:cNvCxnSpPr>
          <p:nvPr/>
        </p:nvCxnSpPr>
        <p:spPr>
          <a:xfrm flipV="1">
            <a:off x="2351584" y="515264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2EBAA14A-4629-2A45-9ADD-F72D6CF359A4}"/>
              </a:ext>
            </a:extLst>
          </p:cNvPr>
          <p:cNvCxnSpPr>
            <a:cxnSpLocks/>
          </p:cNvCxnSpPr>
          <p:nvPr/>
        </p:nvCxnSpPr>
        <p:spPr>
          <a:xfrm flipV="1">
            <a:off x="6512104" y="515265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2758FAC0-1846-2649-9146-AD013CE5150A}"/>
              </a:ext>
            </a:extLst>
          </p:cNvPr>
          <p:cNvCxnSpPr>
            <a:cxnSpLocks/>
          </p:cNvCxnSpPr>
          <p:nvPr/>
        </p:nvCxnSpPr>
        <p:spPr>
          <a:xfrm flipV="1">
            <a:off x="2351584" y="5900028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>
            <a:extLst>
              <a:ext uri="{FF2B5EF4-FFF2-40B4-BE49-F238E27FC236}">
                <a16:creationId xmlns:a16="http://schemas.microsoft.com/office/drawing/2014/main" id="{E2A4637F-725A-1E4B-A219-AF9D61DC992D}"/>
              </a:ext>
            </a:extLst>
          </p:cNvPr>
          <p:cNvCxnSpPr>
            <a:cxnSpLocks/>
          </p:cNvCxnSpPr>
          <p:nvPr/>
        </p:nvCxnSpPr>
        <p:spPr>
          <a:xfrm flipV="1">
            <a:off x="6512104" y="5900029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98B23412-9260-A21F-DBAC-344B3608162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74" y="1260552"/>
            <a:ext cx="1877666" cy="131912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723DD7A-0601-D14F-DC5A-D53BD42FB70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2437" y="1251042"/>
            <a:ext cx="2061868" cy="134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077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310AAD39-4029-8942-9318-4684171FD80B}"/>
              </a:ext>
            </a:extLst>
          </p:cNvPr>
          <p:cNvSpPr/>
          <p:nvPr/>
        </p:nvSpPr>
        <p:spPr>
          <a:xfrm>
            <a:off x="551384" y="2659388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64D1770-8AE9-6447-ABE3-F2150E2F2757}"/>
              </a:ext>
            </a:extLst>
          </p:cNvPr>
          <p:cNvSpPr/>
          <p:nvPr/>
        </p:nvSpPr>
        <p:spPr>
          <a:xfrm>
            <a:off x="551384" y="3501007"/>
            <a:ext cx="1515016" cy="15121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CADBD76-33A7-5940-9E84-B54AFB76B0A8}"/>
              </a:ext>
            </a:extLst>
          </p:cNvPr>
          <p:cNvSpPr/>
          <p:nvPr/>
        </p:nvSpPr>
        <p:spPr>
          <a:xfrm>
            <a:off x="551384" y="5176863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080406" cy="555088"/>
          </a:xfrm>
        </p:spPr>
        <p:txBody>
          <a:bodyPr/>
          <a:lstStyle/>
          <a:p>
            <a:r>
              <a:rPr lang="it-IT" spc="-200" dirty="0"/>
              <a:t>Cosa offre calore rinnovabile – prima consulenza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DEE1198-3918-6044-9DCA-9F86AE3265F8}"/>
              </a:ext>
            </a:extLst>
          </p:cNvPr>
          <p:cNvSpPr txBox="1"/>
          <p:nvPr/>
        </p:nvSpPr>
        <p:spPr>
          <a:xfrm>
            <a:off x="630394" y="2824167"/>
            <a:ext cx="157717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t"/>
            <a:r>
              <a:rPr lang="it-IT" sz="1600" b="1" dirty="0"/>
              <a:t>Target</a:t>
            </a:r>
            <a:endParaRPr lang="it-IT" sz="1600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Entità della consulenza</a:t>
            </a:r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Costi di una consulenza</a:t>
            </a:r>
            <a:endParaRPr lang="it-IT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715944E-E07D-DC4A-B381-2094962660C7}"/>
              </a:ext>
            </a:extLst>
          </p:cNvPr>
          <p:cNvSpPr txBox="1"/>
          <p:nvPr/>
        </p:nvSpPr>
        <p:spPr>
          <a:xfrm>
            <a:off x="6528048" y="2624562"/>
            <a:ext cx="4435455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Amministrazioni  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Proprietà per piani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</a:t>
            </a:r>
            <a:r>
              <a:rPr lang="it-IT" sz="1600"/>
              <a:t>ziende </a:t>
            </a:r>
            <a:r>
              <a:rPr lang="it-IT" sz="1600" dirty="0"/>
              <a:t>e amministrazione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Contatto con il cliente, esame documentazione, preparazione sopralluogo, analisi immobile incl. studio delle varianti, rapporto di consulenza, colloquio di consulenza incl. la preparazione, risposte alle domande di chiarimento: totale 12 ore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1’800.–) sono interamente assunti da SvizzeraEnergia.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820CC54-02FE-4A48-9566-33DFEBC845C0}"/>
              </a:ext>
            </a:extLst>
          </p:cNvPr>
          <p:cNvSpPr txBox="1"/>
          <p:nvPr/>
        </p:nvSpPr>
        <p:spPr>
          <a:xfrm>
            <a:off x="2351584" y="2624562"/>
            <a:ext cx="4176464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Proprietari di case</a:t>
            </a:r>
            <a:br>
              <a:rPr lang="it-IT" sz="1600" dirty="0"/>
            </a:br>
            <a:endParaRPr lang="it-IT" sz="1600" dirty="0"/>
          </a:p>
          <a:p>
            <a:pPr marL="177800" indent="-177800"/>
            <a:endParaRPr lang="it-IT" sz="1600" b="1" dirty="0"/>
          </a:p>
          <a:p>
            <a:pPr marL="177800" indent="-177800"/>
            <a:endParaRPr lang="it-IT" sz="1600" b="1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Consulenza sul posto, incl. preparazione e postelaborazione nonché viaggio di andata e ritorno:</a:t>
            </a:r>
            <a:br>
              <a:rPr lang="it-IT" sz="1600" dirty="0"/>
            </a:br>
            <a:r>
              <a:rPr lang="it-IT" sz="1600" dirty="0"/>
              <a:t>da 2,5 a 3 ore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450.–) sono interamente assunti da SvizzeraEnergia. </a:t>
            </a:r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D8BED611-DACD-CE40-ACBB-17B858AD9F82}"/>
              </a:ext>
            </a:extLst>
          </p:cNvPr>
          <p:cNvCxnSpPr>
            <a:cxnSpLocks/>
          </p:cNvCxnSpPr>
          <p:nvPr/>
        </p:nvCxnSpPr>
        <p:spPr>
          <a:xfrm flipV="1">
            <a:off x="2351584" y="255593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586A9111-C604-8843-B920-42C555D6B67F}"/>
              </a:ext>
            </a:extLst>
          </p:cNvPr>
          <p:cNvCxnSpPr>
            <a:cxnSpLocks/>
          </p:cNvCxnSpPr>
          <p:nvPr/>
        </p:nvCxnSpPr>
        <p:spPr>
          <a:xfrm flipV="1">
            <a:off x="6512104" y="255594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570F9F76-053F-C44E-8F48-93F2AD913D64}"/>
              </a:ext>
            </a:extLst>
          </p:cNvPr>
          <p:cNvCxnSpPr>
            <a:cxnSpLocks/>
          </p:cNvCxnSpPr>
          <p:nvPr/>
        </p:nvCxnSpPr>
        <p:spPr>
          <a:xfrm flipV="1">
            <a:off x="2351584" y="3437680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C3EA05FE-49B0-4440-8C2E-503ED8A5A4C4}"/>
              </a:ext>
            </a:extLst>
          </p:cNvPr>
          <p:cNvCxnSpPr>
            <a:cxnSpLocks/>
          </p:cNvCxnSpPr>
          <p:nvPr/>
        </p:nvCxnSpPr>
        <p:spPr>
          <a:xfrm flipV="1">
            <a:off x="6512104" y="3437681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7FA2FE15-86DF-1A46-AA7B-F23C29EE31B6}"/>
              </a:ext>
            </a:extLst>
          </p:cNvPr>
          <p:cNvCxnSpPr>
            <a:cxnSpLocks/>
          </p:cNvCxnSpPr>
          <p:nvPr/>
        </p:nvCxnSpPr>
        <p:spPr>
          <a:xfrm flipV="1">
            <a:off x="2351584" y="515264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2EBAA14A-4629-2A45-9ADD-F72D6CF359A4}"/>
              </a:ext>
            </a:extLst>
          </p:cNvPr>
          <p:cNvCxnSpPr>
            <a:cxnSpLocks/>
          </p:cNvCxnSpPr>
          <p:nvPr/>
        </p:nvCxnSpPr>
        <p:spPr>
          <a:xfrm flipV="1">
            <a:off x="6512104" y="515265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2758FAC0-1846-2649-9146-AD013CE5150A}"/>
              </a:ext>
            </a:extLst>
          </p:cNvPr>
          <p:cNvCxnSpPr>
            <a:cxnSpLocks/>
          </p:cNvCxnSpPr>
          <p:nvPr/>
        </p:nvCxnSpPr>
        <p:spPr>
          <a:xfrm flipV="1">
            <a:off x="2351584" y="5900028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>
            <a:extLst>
              <a:ext uri="{FF2B5EF4-FFF2-40B4-BE49-F238E27FC236}">
                <a16:creationId xmlns:a16="http://schemas.microsoft.com/office/drawing/2014/main" id="{E2A4637F-725A-1E4B-A219-AF9D61DC992D}"/>
              </a:ext>
            </a:extLst>
          </p:cNvPr>
          <p:cNvCxnSpPr>
            <a:cxnSpLocks/>
          </p:cNvCxnSpPr>
          <p:nvPr/>
        </p:nvCxnSpPr>
        <p:spPr>
          <a:xfrm flipV="1">
            <a:off x="6512104" y="5900029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98B23412-9260-A21F-DBAC-344B3608162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74" y="1260552"/>
            <a:ext cx="1877666" cy="131912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723DD7A-0601-D14F-DC5A-D53BD42FB70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2437" y="1251042"/>
            <a:ext cx="2061868" cy="134883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561372E-1690-4927-5B38-2E8C4A8133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0335">
            <a:off x="9227106" y="-119518"/>
            <a:ext cx="3096000" cy="3096000"/>
          </a:xfrm>
          <a:prstGeom prst="rect">
            <a:avLst/>
          </a:prstGeom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7807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9066777" cy="555088"/>
          </a:xfrm>
        </p:spPr>
        <p:txBody>
          <a:bodyPr/>
          <a:lstStyle/>
          <a:p>
            <a:r>
              <a:rPr lang="it-IT" dirty="0"/>
              <a:t>Svolgimento di una PRIMA CONSULENZA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ichtungspfeil 4">
            <a:extLst>
              <a:ext uri="{FF2B5EF4-FFF2-40B4-BE49-F238E27FC236}">
                <a16:creationId xmlns:a16="http://schemas.microsoft.com/office/drawing/2014/main" id="{DA56D2FD-4928-0B4F-87D2-9E17C48D2F85}"/>
              </a:ext>
            </a:extLst>
          </p:cNvPr>
          <p:cNvSpPr/>
          <p:nvPr/>
        </p:nvSpPr>
        <p:spPr>
          <a:xfrm>
            <a:off x="2398216" y="1685932"/>
            <a:ext cx="2275049" cy="719466"/>
          </a:xfrm>
          <a:prstGeom prst="homePlate">
            <a:avLst>
              <a:gd name="adj" fmla="val 2097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Preparazione</a:t>
            </a:r>
          </a:p>
        </p:txBody>
      </p:sp>
      <p:sp>
        <p:nvSpPr>
          <p:cNvPr id="6" name="Eingebuchteter Richtungspfeil 5">
            <a:extLst>
              <a:ext uri="{FF2B5EF4-FFF2-40B4-BE49-F238E27FC236}">
                <a16:creationId xmlns:a16="http://schemas.microsoft.com/office/drawing/2014/main" id="{FC2A655A-04B8-7647-8A82-2B9C18A6B45B}"/>
              </a:ext>
            </a:extLst>
          </p:cNvPr>
          <p:cNvSpPr/>
          <p:nvPr/>
        </p:nvSpPr>
        <p:spPr>
          <a:xfrm>
            <a:off x="4648658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Analisi</a:t>
            </a:r>
          </a:p>
        </p:txBody>
      </p:sp>
      <p:sp>
        <p:nvSpPr>
          <p:cNvPr id="20" name="Eingebuchteter Richtungspfeil 19">
            <a:extLst>
              <a:ext uri="{FF2B5EF4-FFF2-40B4-BE49-F238E27FC236}">
                <a16:creationId xmlns:a16="http://schemas.microsoft.com/office/drawing/2014/main" id="{77626835-206A-3B41-9E44-D5146E97555F}"/>
              </a:ext>
            </a:extLst>
          </p:cNvPr>
          <p:cNvSpPr/>
          <p:nvPr/>
        </p:nvSpPr>
        <p:spPr>
          <a:xfrm>
            <a:off x="6899100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Consulenza</a:t>
            </a:r>
          </a:p>
        </p:txBody>
      </p:sp>
      <p:sp>
        <p:nvSpPr>
          <p:cNvPr id="22" name="Eingebuchteter Richtungspfeil 21">
            <a:extLst>
              <a:ext uri="{FF2B5EF4-FFF2-40B4-BE49-F238E27FC236}">
                <a16:creationId xmlns:a16="http://schemas.microsoft.com/office/drawing/2014/main" id="{0D49305E-F6C2-1040-8112-708FF1CE493C}"/>
              </a:ext>
            </a:extLst>
          </p:cNvPr>
          <p:cNvSpPr/>
          <p:nvPr/>
        </p:nvSpPr>
        <p:spPr>
          <a:xfrm>
            <a:off x="9149543" y="1692553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Conclusione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4E0763A-0320-7648-A5B0-22BF86394318}"/>
              </a:ext>
            </a:extLst>
          </p:cNvPr>
          <p:cNvSpPr txBox="1"/>
          <p:nvPr/>
        </p:nvSpPr>
        <p:spPr>
          <a:xfrm>
            <a:off x="4678043" y="2545974"/>
            <a:ext cx="2119842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Attuale sistema di riscaldamento incl. consumi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Analisi generale dell’edificio (isolamento termico, finestre…)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274E63A-2C25-7249-992C-BDE7CA7AF39D}"/>
              </a:ext>
            </a:extLst>
          </p:cNvPr>
          <p:cNvSpPr txBox="1"/>
          <p:nvPr/>
        </p:nvSpPr>
        <p:spPr>
          <a:xfrm>
            <a:off x="6899100" y="2545974"/>
            <a:ext cx="2149228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Possibili misure immediate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Possibilità di sistemi di riscaldamento rinnovabili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Prima stima dei costi incl. possibili incentivi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Raccomandazione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63A6038-ECEB-624A-BE61-75F347887DB1}"/>
              </a:ext>
            </a:extLst>
          </p:cNvPr>
          <p:cNvSpPr txBox="1"/>
          <p:nvPr/>
        </p:nvSpPr>
        <p:spPr>
          <a:xfrm>
            <a:off x="9149543" y="2545974"/>
            <a:ext cx="226973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Firma del rapporto di consulenza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Il rapporto di consulenza può essere utilizzato per richiedere le offerte</a:t>
            </a:r>
          </a:p>
        </p:txBody>
      </p:sp>
      <p:sp>
        <p:nvSpPr>
          <p:cNvPr id="29" name="Eckige Klammer links 28">
            <a:extLst>
              <a:ext uri="{FF2B5EF4-FFF2-40B4-BE49-F238E27FC236}">
                <a16:creationId xmlns:a16="http://schemas.microsoft.com/office/drawing/2014/main" id="{04EA7F6C-878A-B543-8B42-548FE1C54816}"/>
              </a:ext>
            </a:extLst>
          </p:cNvPr>
          <p:cNvSpPr/>
          <p:nvPr/>
        </p:nvSpPr>
        <p:spPr>
          <a:xfrm rot="16200000">
            <a:off x="6819371" y="902929"/>
            <a:ext cx="188289" cy="9073009"/>
          </a:xfrm>
          <a:prstGeom prst="leftBracket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211E01A-050D-B942-BF1B-243ACEFCD4C6}"/>
              </a:ext>
            </a:extLst>
          </p:cNvPr>
          <p:cNvSpPr txBox="1"/>
          <p:nvPr/>
        </p:nvSpPr>
        <p:spPr>
          <a:xfrm>
            <a:off x="2393029" y="5591509"/>
            <a:ext cx="90730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400" dirty="0"/>
              <a:t>Da voi a casa: 1–1,5 ore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70A16AE-FC89-0048-9AF3-DF8948928CB4}"/>
              </a:ext>
            </a:extLst>
          </p:cNvPr>
          <p:cNvSpPr txBox="1"/>
          <p:nvPr/>
        </p:nvSpPr>
        <p:spPr>
          <a:xfrm>
            <a:off x="2393029" y="2545974"/>
            <a:ext cx="211588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generali sull’immobile*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sui consumi (fatture di olio, gas, elettricità degli ultimi 3 anni …)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Chiarimenti preliminari sull’ubicazione dell’immobile da parte dell’esperto/a «prima consulenza»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9388" lvl="0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1151A3E-954A-7F43-BB16-C7D659EB71CA}"/>
              </a:ext>
            </a:extLst>
          </p:cNvPr>
          <p:cNvSpPr txBox="1"/>
          <p:nvPr/>
        </p:nvSpPr>
        <p:spPr>
          <a:xfrm>
            <a:off x="2375847" y="5947529"/>
            <a:ext cx="48002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</a:pPr>
            <a:r>
              <a:rPr lang="it-IT" sz="1400" dirty="0"/>
              <a:t>* 	Questi dati sono richiesti al proprietario dell’immobile.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E0808A4-56FF-86DD-6EC0-3095F6F151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968" y="2994409"/>
            <a:ext cx="1877666" cy="131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9066777" cy="555088"/>
          </a:xfrm>
        </p:spPr>
        <p:txBody>
          <a:bodyPr/>
          <a:lstStyle/>
          <a:p>
            <a:r>
              <a:rPr lang="it-IT" dirty="0"/>
              <a:t>Svolgimento di una PRIMA CONSULENZA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ichtungspfeil 4">
            <a:extLst>
              <a:ext uri="{FF2B5EF4-FFF2-40B4-BE49-F238E27FC236}">
                <a16:creationId xmlns:a16="http://schemas.microsoft.com/office/drawing/2014/main" id="{DA56D2FD-4928-0B4F-87D2-9E17C48D2F85}"/>
              </a:ext>
            </a:extLst>
          </p:cNvPr>
          <p:cNvSpPr/>
          <p:nvPr/>
        </p:nvSpPr>
        <p:spPr>
          <a:xfrm>
            <a:off x="2398216" y="1685932"/>
            <a:ext cx="2275049" cy="719466"/>
          </a:xfrm>
          <a:prstGeom prst="homePlate">
            <a:avLst>
              <a:gd name="adj" fmla="val 2097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Preparazione</a:t>
            </a:r>
          </a:p>
        </p:txBody>
      </p:sp>
      <p:sp>
        <p:nvSpPr>
          <p:cNvPr id="6" name="Eingebuchteter Richtungspfeil 5">
            <a:extLst>
              <a:ext uri="{FF2B5EF4-FFF2-40B4-BE49-F238E27FC236}">
                <a16:creationId xmlns:a16="http://schemas.microsoft.com/office/drawing/2014/main" id="{FC2A655A-04B8-7647-8A82-2B9C18A6B45B}"/>
              </a:ext>
            </a:extLst>
          </p:cNvPr>
          <p:cNvSpPr/>
          <p:nvPr/>
        </p:nvSpPr>
        <p:spPr>
          <a:xfrm>
            <a:off x="4648658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Analisi</a:t>
            </a:r>
          </a:p>
        </p:txBody>
      </p:sp>
      <p:sp>
        <p:nvSpPr>
          <p:cNvPr id="20" name="Eingebuchteter Richtungspfeil 19">
            <a:extLst>
              <a:ext uri="{FF2B5EF4-FFF2-40B4-BE49-F238E27FC236}">
                <a16:creationId xmlns:a16="http://schemas.microsoft.com/office/drawing/2014/main" id="{77626835-206A-3B41-9E44-D5146E97555F}"/>
              </a:ext>
            </a:extLst>
          </p:cNvPr>
          <p:cNvSpPr/>
          <p:nvPr/>
        </p:nvSpPr>
        <p:spPr>
          <a:xfrm>
            <a:off x="6899100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Consulenza </a:t>
            </a:r>
          </a:p>
        </p:txBody>
      </p:sp>
      <p:sp>
        <p:nvSpPr>
          <p:cNvPr id="22" name="Eingebuchteter Richtungspfeil 21">
            <a:extLst>
              <a:ext uri="{FF2B5EF4-FFF2-40B4-BE49-F238E27FC236}">
                <a16:creationId xmlns:a16="http://schemas.microsoft.com/office/drawing/2014/main" id="{0D49305E-F6C2-1040-8112-708FF1CE493C}"/>
              </a:ext>
            </a:extLst>
          </p:cNvPr>
          <p:cNvSpPr/>
          <p:nvPr/>
        </p:nvSpPr>
        <p:spPr>
          <a:xfrm>
            <a:off x="9149543" y="1692553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Conclusione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4E0763A-0320-7648-A5B0-22BF86394318}"/>
              </a:ext>
            </a:extLst>
          </p:cNvPr>
          <p:cNvSpPr txBox="1"/>
          <p:nvPr/>
        </p:nvSpPr>
        <p:spPr>
          <a:xfrm>
            <a:off x="4678043" y="2545974"/>
            <a:ext cx="2119842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Scopo, stato e funzione dell’attuale sistema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Situazione per le alternative (edificio, spazio disponibile, superfici, ambiente circostante ecc.)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PPP: amministraz. o altri decisori, valutazione preferenze per la variante rinnovabile e processo decisionale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274E63A-2C25-7249-992C-BDE7CA7AF39D}"/>
              </a:ext>
            </a:extLst>
          </p:cNvPr>
          <p:cNvSpPr txBox="1"/>
          <p:nvPr/>
        </p:nvSpPr>
        <p:spPr>
          <a:xfrm>
            <a:off x="6899100" y="2545974"/>
            <a:ext cx="2149228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1pPr>
          </a:lstStyle>
          <a:p>
            <a:pPr>
              <a:buClr>
                <a:schemeClr val="accent2"/>
              </a:buClr>
            </a:pPr>
            <a:r>
              <a:rPr lang="it-IT" sz="1600" dirty="0"/>
              <a:t>Possibili alternative rinnovabili</a:t>
            </a:r>
            <a:endParaRPr lang="it-IT" dirty="0"/>
          </a:p>
          <a:p>
            <a:pPr>
              <a:buClr>
                <a:schemeClr val="accent2"/>
              </a:buClr>
            </a:pPr>
            <a:r>
              <a:rPr lang="it-IT" sz="1600" dirty="0"/>
              <a:t>Confronto con un sistema convenzionale</a:t>
            </a:r>
          </a:p>
          <a:p>
            <a:pPr>
              <a:buClr>
                <a:schemeClr val="accent2"/>
              </a:buClr>
            </a:pPr>
            <a:r>
              <a:rPr lang="it-IT" sz="1600" dirty="0"/>
              <a:t>Future cifre energetiche e di rendimento</a:t>
            </a:r>
            <a:r>
              <a:rPr lang="it-IT" dirty="0"/>
              <a:t>, emissioni di CO</a:t>
            </a:r>
            <a:r>
              <a:rPr lang="it-IT" baseline="-25000" dirty="0"/>
              <a:t>2</a:t>
            </a:r>
            <a:r>
              <a:rPr lang="it-IT" dirty="0"/>
              <a:t> </a:t>
            </a:r>
          </a:p>
          <a:p>
            <a:pPr>
              <a:buClr>
                <a:schemeClr val="accent2"/>
              </a:buClr>
            </a:pPr>
            <a:r>
              <a:rPr lang="it-IT" dirty="0"/>
              <a:t>Costi: investimento, incentivi ed esercizio</a:t>
            </a:r>
          </a:p>
          <a:p>
            <a:pPr>
              <a:buClr>
                <a:schemeClr val="accent2"/>
              </a:buClr>
            </a:pPr>
            <a:r>
              <a:rPr lang="it-IT" dirty="0"/>
              <a:t>Effetti finanziari ed ecologici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63A6038-ECEB-624A-BE61-75F347887DB1}"/>
              </a:ext>
            </a:extLst>
          </p:cNvPr>
          <p:cNvSpPr txBox="1"/>
          <p:nvPr/>
        </p:nvSpPr>
        <p:spPr>
          <a:xfrm>
            <a:off x="9149543" y="2545974"/>
            <a:ext cx="2269732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Firma del rapporto di consulenza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Rapporto di consulenza per ottenere il confronto tra varianti o richiedere le offerte</a:t>
            </a:r>
          </a:p>
        </p:txBody>
      </p:sp>
      <p:sp>
        <p:nvSpPr>
          <p:cNvPr id="29" name="Eckige Klammer links 28">
            <a:extLst>
              <a:ext uri="{FF2B5EF4-FFF2-40B4-BE49-F238E27FC236}">
                <a16:creationId xmlns:a16="http://schemas.microsoft.com/office/drawing/2014/main" id="{04EA7F6C-878A-B543-8B42-548FE1C54816}"/>
              </a:ext>
            </a:extLst>
          </p:cNvPr>
          <p:cNvSpPr/>
          <p:nvPr/>
        </p:nvSpPr>
        <p:spPr>
          <a:xfrm rot="16200000">
            <a:off x="5638226" y="4864232"/>
            <a:ext cx="188289" cy="2167424"/>
          </a:xfrm>
          <a:prstGeom prst="leftBracket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211E01A-050D-B942-BF1B-243ACEFCD4C6}"/>
              </a:ext>
            </a:extLst>
          </p:cNvPr>
          <p:cNvSpPr txBox="1"/>
          <p:nvPr/>
        </p:nvSpPr>
        <p:spPr>
          <a:xfrm>
            <a:off x="4648658" y="6100020"/>
            <a:ext cx="21674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400" dirty="0"/>
              <a:t>Analisi della situazione sul posto: 2–3 ore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70A16AE-FC89-0048-9AF3-DF8948928CB4}"/>
              </a:ext>
            </a:extLst>
          </p:cNvPr>
          <p:cNvSpPr txBox="1"/>
          <p:nvPr/>
        </p:nvSpPr>
        <p:spPr>
          <a:xfrm>
            <a:off x="2393029" y="2545974"/>
            <a:ext cx="211588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generali sull’immobile incl. risanamenti energetici svolti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sui consumi (fatture di olio, gas, elettricità degli ultimi 3 anni …)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Chiarimenti preliminari sull’ubicazione dell’immobile da parte dell’esperto/a «prima consulenza»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sp>
        <p:nvSpPr>
          <p:cNvPr id="19" name="Eckige Klammer links 18">
            <a:extLst>
              <a:ext uri="{FF2B5EF4-FFF2-40B4-BE49-F238E27FC236}">
                <a16:creationId xmlns:a16="http://schemas.microsoft.com/office/drawing/2014/main" id="{1AD21B23-08D7-1B49-8842-95050EDC306A}"/>
              </a:ext>
            </a:extLst>
          </p:cNvPr>
          <p:cNvSpPr/>
          <p:nvPr/>
        </p:nvSpPr>
        <p:spPr>
          <a:xfrm rot="16200000">
            <a:off x="7897337" y="4600216"/>
            <a:ext cx="188289" cy="2167424"/>
          </a:xfrm>
          <a:prstGeom prst="leftBracket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0609E0A-DDCD-024E-BBE4-12B786FDB5C3}"/>
              </a:ext>
            </a:extLst>
          </p:cNvPr>
          <p:cNvSpPr txBox="1"/>
          <p:nvPr/>
        </p:nvSpPr>
        <p:spPr>
          <a:xfrm>
            <a:off x="6907769" y="5836004"/>
            <a:ext cx="25006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1600"/>
            </a:lvl1pPr>
          </a:lstStyle>
          <a:p>
            <a:r>
              <a:rPr lang="it-IT" sz="1400" dirty="0"/>
              <a:t>Consulenza all’amministrazione o all’assemblea dei proprietari per piani: 1–2 ore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25411A7-0311-1441-0905-7B95D2CC700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637" y="2979554"/>
            <a:ext cx="2061868" cy="134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19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2185214" cy="555088"/>
          </a:xfrm>
        </p:spPr>
        <p:txBody>
          <a:bodyPr/>
          <a:lstStyle/>
          <a:p>
            <a:r>
              <a:rPr lang="it-IT" dirty="0"/>
              <a:t>RISULTATI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95400" y="1825625"/>
            <a:ext cx="4715688" cy="4351338"/>
          </a:xfrm>
        </p:spPr>
        <p:txBody>
          <a:bodyPr>
            <a:normAutofit/>
          </a:bodyPr>
          <a:lstStyle/>
          <a:p>
            <a:pPr marL="0" indent="0">
              <a:buClr>
                <a:schemeClr val="accent1"/>
              </a:buClr>
              <a:buNone/>
            </a:pPr>
            <a:r>
              <a:rPr lang="it-IT" sz="1800" dirty="0"/>
              <a:t>Al termine della consulenza sul posto il proprietario riceve:</a:t>
            </a:r>
          </a:p>
          <a:p>
            <a:pPr marL="0" indent="0">
              <a:buClr>
                <a:schemeClr val="accent1"/>
              </a:buClr>
              <a:buNone/>
            </a:pPr>
            <a:endParaRPr lang="it-IT" sz="1800" dirty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800" dirty="0"/>
              <a:t>una </a:t>
            </a:r>
            <a:r>
              <a:rPr lang="it-IT" sz="1800" b="1" dirty="0"/>
              <a:t>checklist: </a:t>
            </a:r>
            <a:r>
              <a:rPr lang="it-IT" sz="1800" dirty="0"/>
              <a:t>documentazione dell’attuale sistema di riscaldamento, presentazione di misure immediate, sistemi di riscaldamento rinnovabili e costi indicativi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800" dirty="0"/>
              <a:t>rimando ai </a:t>
            </a:r>
            <a:r>
              <a:rPr lang="it-IT" sz="1800" b="1" dirty="0"/>
              <a:t>possibili incentivi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800" b="1" dirty="0"/>
          </a:p>
          <a:p>
            <a:pPr>
              <a:buClr>
                <a:schemeClr val="accent1"/>
              </a:buClr>
            </a:pPr>
            <a:r>
              <a:rPr lang="it-IT" sz="1800" dirty="0"/>
              <a:t>La documentazione può essere utilizzata per </a:t>
            </a:r>
            <a:r>
              <a:rPr lang="it-IT" sz="1800" b="1" dirty="0"/>
              <a:t>richiedere un’offerta</a:t>
            </a:r>
            <a:r>
              <a:rPr lang="it-IT" sz="1800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07588EE-732F-CE57-CC90-FF338E254D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945" y="870676"/>
            <a:ext cx="3662854" cy="518340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C61D287-C720-1EB7-A115-81D78BAA4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368" y="870676"/>
            <a:ext cx="1162710" cy="164538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718D0D8-F7A4-D325-549B-3FA2817527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368" y="2647025"/>
            <a:ext cx="1162710" cy="164538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4BDF0FA-765E-A10F-1E0F-BEC12EDEB4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368" y="4422511"/>
            <a:ext cx="1162710" cy="164538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505618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7116820" cy="555088"/>
          </a:xfrm>
        </p:spPr>
        <p:txBody>
          <a:bodyPr/>
          <a:lstStyle/>
          <a:p>
            <a:r>
              <a:rPr lang="de-CH" dirty="0"/>
              <a:t>ESPERTI/E </a:t>
            </a:r>
            <a:r>
              <a:rPr lang="de-CH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«</a:t>
            </a:r>
            <a:r>
              <a:rPr lang="de-CH" dirty="0"/>
              <a:t>PRIMA CONSULENZA</a:t>
            </a:r>
            <a:r>
              <a:rPr lang="de-CH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»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FD0411E-4B1F-2A44-B430-29F912989A05}"/>
              </a:ext>
            </a:extLst>
          </p:cNvPr>
          <p:cNvGrpSpPr/>
          <p:nvPr/>
        </p:nvGrpSpPr>
        <p:grpSpPr>
          <a:xfrm>
            <a:off x="7051533" y="1737344"/>
            <a:ext cx="3667321" cy="3983453"/>
            <a:chOff x="6974140" y="1895449"/>
            <a:chExt cx="4104138" cy="4369016"/>
          </a:xfrm>
        </p:grpSpPr>
        <p:pic>
          <p:nvPicPr>
            <p:cNvPr id="8194" name="Picture 2" descr="Porträt Moritz Kulawik">
              <a:extLst>
                <a:ext uri="{FF2B5EF4-FFF2-40B4-BE49-F238E27FC236}">
                  <a16:creationId xmlns:a16="http://schemas.microsoft.com/office/drawing/2014/main" id="{113D8A2E-B7EB-E849-8288-E15A3A4966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4140" y="1898477"/>
              <a:ext cx="2002427" cy="2139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6" name="Picture 4" descr="Yvan Ziegler vor Wiese">
              <a:extLst>
                <a:ext uri="{FF2B5EF4-FFF2-40B4-BE49-F238E27FC236}">
                  <a16:creationId xmlns:a16="http://schemas.microsoft.com/office/drawing/2014/main" id="{F29BC81E-DE9F-5F4F-845D-24E1059C6A4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1"/>
            <a:stretch/>
          </p:blipFill>
          <p:spPr bwMode="auto">
            <a:xfrm>
              <a:off x="6986403" y="4119110"/>
              <a:ext cx="2002427" cy="2136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0" name="Picture 8" descr="Guillaume Marie dans la chaufferie.">
              <a:extLst>
                <a:ext uri="{FF2B5EF4-FFF2-40B4-BE49-F238E27FC236}">
                  <a16:creationId xmlns:a16="http://schemas.microsoft.com/office/drawing/2014/main" id="{827857F8-BE6E-AB4E-90D3-CC887CB152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0" t="409" r="4191" b="-409"/>
            <a:stretch/>
          </p:blipFill>
          <p:spPr bwMode="auto">
            <a:xfrm>
              <a:off x="9075851" y="4127856"/>
              <a:ext cx="2002427" cy="21366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2" name="Picture 10" descr="Corina Schick ist Energieberaterin und macht Impulsberatungen für das Programm erneuerbar heizen.">
              <a:extLst>
                <a:ext uri="{FF2B5EF4-FFF2-40B4-BE49-F238E27FC236}">
                  <a16:creationId xmlns:a16="http://schemas.microsoft.com/office/drawing/2014/main" id="{1B9D7C05-2CC7-0245-BD5E-5C6326C512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3" t="-105" r="2019" b="105"/>
            <a:stretch/>
          </p:blipFill>
          <p:spPr bwMode="auto">
            <a:xfrm>
              <a:off x="9075851" y="1895449"/>
              <a:ext cx="2002427" cy="2139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FC83FF6-5217-8D43-8ADF-C75A84B963F2}"/>
                </a:ext>
              </a:extLst>
            </p:cNvPr>
            <p:cNvSpPr/>
            <p:nvPr/>
          </p:nvSpPr>
          <p:spPr>
            <a:xfrm>
              <a:off x="7823082" y="2702365"/>
              <a:ext cx="2665406" cy="2665406"/>
            </a:xfrm>
            <a:prstGeom prst="ellipse">
              <a:avLst/>
            </a:prstGeom>
            <a:solidFill>
              <a:schemeClr val="accent2">
                <a:alpha val="7007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de-DE" b="1" dirty="0"/>
                <a:t>4 degli oltre 2000 </a:t>
              </a:r>
              <a:br>
                <a:rPr lang="de-DE" b="1" dirty="0"/>
              </a:br>
              <a:r>
                <a:rPr lang="de-DE" b="1" dirty="0"/>
                <a:t>esperti/e </a:t>
              </a:r>
              <a:br>
                <a:rPr lang="de-DE" b="1" dirty="0"/>
              </a:br>
              <a:r>
                <a:rPr lang="de-DE" b="1" dirty="0"/>
                <a:t>«prima consulenza» </a:t>
              </a:r>
              <a:br>
                <a:rPr lang="de-DE" b="1" dirty="0"/>
              </a:br>
              <a:r>
                <a:rPr lang="de-DE" b="1" dirty="0"/>
                <a:t>in Svizzera!</a:t>
              </a: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0143B199-FEC9-E744-8A5E-091C802C2A5E}"/>
              </a:ext>
            </a:extLst>
          </p:cNvPr>
          <p:cNvSpPr txBox="1"/>
          <p:nvPr/>
        </p:nvSpPr>
        <p:spPr>
          <a:xfrm>
            <a:off x="1374896" y="5848195"/>
            <a:ext cx="529716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Trovate gli/le esperti/e «prima consulenza» nelle vostre vicinanze su </a:t>
            </a:r>
            <a:r>
              <a:rPr lang="de-DE" sz="1600" u="sng" dirty="0"/>
              <a:t>calorerinnovabile.ch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14A3D06-1E6A-AC45-B63F-D697D0B4CC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C63FA68-61C6-919D-C53F-0062BFAE33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367" y="1272345"/>
            <a:ext cx="5902424" cy="431330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C53EF28-0E6B-A0A8-2ADC-282CEC6354AD}"/>
              </a:ext>
            </a:extLst>
          </p:cNvPr>
          <p:cNvSpPr txBox="1"/>
          <p:nvPr/>
        </p:nvSpPr>
        <p:spPr>
          <a:xfrm>
            <a:off x="3420692" y="1988840"/>
            <a:ext cx="28803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dirty="0">
                <a:highlight>
                  <a:srgbClr val="FFFF00"/>
                </a:highlight>
              </a:rPr>
              <a:t>anpassen</a:t>
            </a:r>
          </a:p>
        </p:txBody>
      </p:sp>
    </p:spTree>
    <p:extLst>
      <p:ext uri="{BB962C8B-B14F-4D97-AF65-F5344CB8AC3E}">
        <p14:creationId xmlns:p14="http://schemas.microsoft.com/office/powerpoint/2010/main" val="2321705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D08139B-DBFF-184D-9675-B001A064FE08}"/>
              </a:ext>
            </a:extLst>
          </p:cNvPr>
          <p:cNvSpPr/>
          <p:nvPr/>
        </p:nvSpPr>
        <p:spPr>
          <a:xfrm>
            <a:off x="2783632" y="764704"/>
            <a:ext cx="2376264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“calore rinnovabile“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CO2-frei/günstig/wertsteigrend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5DDE229-AFA1-5947-8183-857D98E85501}"/>
              </a:ext>
            </a:extLst>
          </p:cNvPr>
          <p:cNvSpPr/>
          <p:nvPr/>
        </p:nvSpPr>
        <p:spPr>
          <a:xfrm>
            <a:off x="9770179" y="5543155"/>
            <a:ext cx="2376264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81844E68-C939-1348-92D9-4FCD31024E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930405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Quali sono i requisiti legali per la sostituzione del riscaldamento?</a:t>
            </a:r>
          </a:p>
          <a:p>
            <a:endParaRPr lang="de-CH" dirty="0"/>
          </a:p>
          <a:p>
            <a:r>
              <a:rPr lang="de-CH" dirty="0">
                <a:solidFill>
                  <a:schemeClr val="accent2"/>
                </a:solidFill>
              </a:rPr>
              <a:t>Nel vostro Cantone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  <a:p>
            <a:r>
              <a:rPr lang="de-CH" dirty="0">
                <a:solidFill>
                  <a:schemeClr val="accent2"/>
                </a:solidFill>
              </a:rPr>
              <a:t>Nel vostro Comune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3601948" cy="539700"/>
          </a:xfrm>
        </p:spPr>
        <p:txBody>
          <a:bodyPr/>
          <a:lstStyle/>
          <a:p>
            <a:r>
              <a:rPr lang="de-CH" sz="3200" dirty="0"/>
              <a:t>Requisiti legali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C5531C9-CEC1-0C41-8613-98C786953B2D}"/>
              </a:ext>
            </a:extLst>
          </p:cNvPr>
          <p:cNvSpPr/>
          <p:nvPr/>
        </p:nvSpPr>
        <p:spPr>
          <a:xfrm>
            <a:off x="9480376" y="299239"/>
            <a:ext cx="2376264" cy="8074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Da compilare a cura del Comune.</a:t>
            </a:r>
          </a:p>
        </p:txBody>
      </p:sp>
    </p:spTree>
    <p:extLst>
      <p:ext uri="{BB962C8B-B14F-4D97-AF65-F5344CB8AC3E}">
        <p14:creationId xmlns:p14="http://schemas.microsoft.com/office/powerpoint/2010/main" val="325236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Assistenza tecnica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 tutte le domande sulla sostituzione del riscaldamento per il vostro edificio rispondono gli/le esperti/e «prima consulenza» di «calore rinnovabile»: </a:t>
            </a:r>
            <a:br>
              <a:rPr lang="it-IT" dirty="0"/>
            </a:br>
            <a:r>
              <a:rPr lang="it-IT" dirty="0"/>
              <a:t>www.calorerinnovabile.ch/prima-consulenza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Al termine di questa presentazione potete fissare direttamente sul posto un appuntamento per un colloquio di consulenza individuale.</a:t>
            </a:r>
          </a:p>
          <a:p>
            <a:endParaRPr lang="it-IT" dirty="0"/>
          </a:p>
          <a:p>
            <a:r>
              <a:rPr lang="it-IT" dirty="0">
                <a:solidFill>
                  <a:schemeClr val="accent2"/>
                </a:solidFill>
              </a:rPr>
              <a:t>Sostegno finanziario: incentivi di Cantone e Comune per la sostituzione del riscaldamento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Panoramica degli incentivi del vostro Cantone e Comune: </a:t>
            </a:r>
            <a:r>
              <a:rPr lang="it-IT" u="sng" dirty="0">
                <a:hlinkClick r:id="rId2"/>
              </a:rPr>
              <a:t>www.franchienergia.ch</a:t>
            </a:r>
            <a:endParaRPr lang="it-IT" dirty="0"/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XXX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XXX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5773504" cy="555088"/>
          </a:xfrm>
        </p:spPr>
        <p:txBody>
          <a:bodyPr/>
          <a:lstStyle/>
          <a:p>
            <a:r>
              <a:rPr lang="it-IT" dirty="0"/>
              <a:t>Dove trovo assistenza?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F88CAD7-6F49-384E-A947-65D792A1A49B}"/>
              </a:ext>
            </a:extLst>
          </p:cNvPr>
          <p:cNvSpPr txBox="1"/>
          <p:nvPr/>
        </p:nvSpPr>
        <p:spPr>
          <a:xfrm>
            <a:off x="1406686" y="5907565"/>
            <a:ext cx="79614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Maggiori informazioni su </a:t>
            </a:r>
            <a:r>
              <a:rPr lang="it-IT" sz="1600" u="sng" dirty="0"/>
              <a:t>www.ilprogrammaedifici.ch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D93F6D6-81F3-424E-B4EA-2268CF4779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8EB304CC-DEB6-D63D-38B2-B5389C9818E0}"/>
              </a:ext>
            </a:extLst>
          </p:cNvPr>
          <p:cNvSpPr/>
          <p:nvPr/>
        </p:nvSpPr>
        <p:spPr>
          <a:xfrm>
            <a:off x="9480376" y="299239"/>
            <a:ext cx="2376264" cy="8074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Da compilare a cura del Comune.</a:t>
            </a:r>
          </a:p>
        </p:txBody>
      </p:sp>
    </p:spTree>
    <p:extLst>
      <p:ext uri="{BB962C8B-B14F-4D97-AF65-F5344CB8AC3E}">
        <p14:creationId xmlns:p14="http://schemas.microsoft.com/office/powerpoint/2010/main" val="1037146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43C5F15-A573-BB41-AB4E-DC3F6D95E383}"/>
              </a:ext>
            </a:extLst>
          </p:cNvPr>
          <p:cNvSpPr/>
          <p:nvPr/>
        </p:nvSpPr>
        <p:spPr>
          <a:xfrm>
            <a:off x="2999656" y="188640"/>
            <a:ext cx="2376264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Sticker „Pause“</a:t>
            </a:r>
          </a:p>
        </p:txBody>
      </p:sp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B88FA612-918B-734D-B68C-6D47B1155EA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356008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CEBA169B-BEF7-2B3D-4EA2-C7EB3551575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7" b="10247"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38FFD63D-D514-418E-942A-2DC2E09A8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989" y="5445224"/>
            <a:ext cx="8751819" cy="555088"/>
          </a:xfrm>
        </p:spPr>
        <p:txBody>
          <a:bodyPr/>
          <a:lstStyle/>
          <a:p>
            <a:r>
              <a:rPr lang="de-CH" dirty="0" err="1"/>
              <a:t>Sistemi</a:t>
            </a:r>
            <a:r>
              <a:rPr lang="de-CH" dirty="0"/>
              <a:t> di </a:t>
            </a:r>
            <a:r>
              <a:rPr lang="de-CH" dirty="0" err="1"/>
              <a:t>riscaldamento</a:t>
            </a:r>
            <a:r>
              <a:rPr lang="de-CH" dirty="0"/>
              <a:t> </a:t>
            </a:r>
            <a:r>
              <a:rPr lang="de-CH" dirty="0" err="1"/>
              <a:t>rinnovabili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30B116-8FCE-4B18-8CE0-94C5A17F4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62234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BADF1C3-A876-EE4D-A8CA-609D2B6FC118}"/>
              </a:ext>
            </a:extLst>
          </p:cNvPr>
          <p:cNvSpPr/>
          <p:nvPr/>
        </p:nvSpPr>
        <p:spPr>
          <a:xfrm>
            <a:off x="626686" y="2660301"/>
            <a:ext cx="11017224" cy="19263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241ED21E-F577-C845-A580-FDFBAC46CAB0}"/>
              </a:ext>
            </a:extLst>
          </p:cNvPr>
          <p:cNvCxnSpPr>
            <a:cxnSpLocks/>
          </p:cNvCxnSpPr>
          <p:nvPr/>
        </p:nvCxnSpPr>
        <p:spPr>
          <a:xfrm>
            <a:off x="1114076" y="2501812"/>
            <a:ext cx="0" cy="1503253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69A7231-A144-BA40-B82E-EED6136A5543}"/>
              </a:ext>
            </a:extLst>
          </p:cNvPr>
          <p:cNvSpPr/>
          <p:nvPr/>
        </p:nvSpPr>
        <p:spPr>
          <a:xfrm>
            <a:off x="720653" y="3048330"/>
            <a:ext cx="786845" cy="695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917D01A-09FC-6F40-A7AA-68AAA8951F63}"/>
              </a:ext>
            </a:extLst>
          </p:cNvPr>
          <p:cNvSpPr/>
          <p:nvPr/>
        </p:nvSpPr>
        <p:spPr>
          <a:xfrm>
            <a:off x="5137158" y="2501812"/>
            <a:ext cx="2911134" cy="29111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Pianificare per </a:t>
            </a:r>
            <a:br>
              <a:rPr lang="it-IT" b="1" dirty="0">
                <a:solidFill>
                  <a:schemeClr val="bg1"/>
                </a:solidFill>
              </a:rPr>
            </a:br>
            <a:r>
              <a:rPr lang="it-IT" b="1" dirty="0">
                <a:solidFill>
                  <a:schemeClr val="bg1"/>
                </a:solidFill>
              </a:rPr>
              <a:t>tempo </a:t>
            </a:r>
            <a:br>
              <a:rPr lang="it-IT" b="1" dirty="0">
                <a:solidFill>
                  <a:schemeClr val="bg1"/>
                </a:solidFill>
              </a:rPr>
            </a:br>
            <a:r>
              <a:rPr lang="it-IT" b="1" dirty="0">
                <a:solidFill>
                  <a:schemeClr val="bg1"/>
                </a:solidFill>
              </a:rPr>
              <a:t>la sostituzione!</a:t>
            </a:r>
          </a:p>
          <a:p>
            <a:pPr algn="ctr"/>
            <a:endParaRPr lang="it-IT" b="1" dirty="0">
              <a:solidFill>
                <a:schemeClr val="bg1"/>
              </a:solidFill>
            </a:endParaRPr>
          </a:p>
          <a:p>
            <a:pPr algn="ctr"/>
            <a:r>
              <a:rPr lang="it-IT" b="1" dirty="0">
                <a:solidFill>
                  <a:schemeClr val="bg1"/>
                </a:solidFill>
              </a:rPr>
              <a:t>Con la prima consulenza</a:t>
            </a:r>
            <a:br>
              <a:rPr lang="it-IT" b="1" dirty="0">
                <a:solidFill>
                  <a:schemeClr val="bg1"/>
                </a:solidFill>
              </a:rPr>
            </a:br>
            <a:r>
              <a:rPr lang="it-IT" b="1" dirty="0">
                <a:solidFill>
                  <a:schemeClr val="bg1"/>
                </a:solidFill>
              </a:rPr>
              <a:t>di «calore rinnovabile»</a:t>
            </a:r>
          </a:p>
          <a:p>
            <a:pPr algn="ctr"/>
            <a:endParaRPr lang="it-IT" b="1" dirty="0">
              <a:solidFill>
                <a:schemeClr val="bg1"/>
              </a:solidFill>
            </a:endParaRPr>
          </a:p>
          <a:p>
            <a:pPr algn="ctr"/>
            <a:endParaRPr lang="it-IT" b="1" dirty="0">
              <a:solidFill>
                <a:schemeClr val="bg1"/>
              </a:solidFill>
            </a:endParaRPr>
          </a:p>
          <a:p>
            <a:pPr algn="ctr"/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6455678" cy="555088"/>
          </a:xfrm>
        </p:spPr>
        <p:txBody>
          <a:bodyPr/>
          <a:lstStyle/>
          <a:p>
            <a:r>
              <a:rPr lang="it-IT" dirty="0"/>
              <a:t>i sistemi di riscaldamento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70E8D67F-FCA7-4399-BB61-713C5E959B9E}"/>
              </a:ext>
            </a:extLst>
          </p:cNvPr>
          <p:cNvSpPr txBox="1">
            <a:spLocks/>
          </p:cNvSpPr>
          <p:nvPr/>
        </p:nvSpPr>
        <p:spPr>
          <a:xfrm>
            <a:off x="3128537" y="3308881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L="0" indent="0">
              <a:lnSpc>
                <a:spcPts val="1900"/>
              </a:lnSpc>
              <a:spcBef>
                <a:spcPts val="0"/>
              </a:spcBef>
              <a:buFontTx/>
              <a:buNone/>
              <a:defRPr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Teleriscaldamento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71DBB53-9901-2F4E-A6F8-DC5D5CD74A9E}"/>
              </a:ext>
            </a:extLst>
          </p:cNvPr>
          <p:cNvSpPr/>
          <p:nvPr/>
        </p:nvSpPr>
        <p:spPr>
          <a:xfrm>
            <a:off x="626686" y="1701471"/>
            <a:ext cx="1587024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fontAlgn="base">
              <a:spcAft>
                <a:spcPct val="0"/>
              </a:spcAft>
            </a:pPr>
            <a:r>
              <a:rPr lang="it-IT" sz="20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Vecchio sistema di riscaldamento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BC26783-9004-BE4A-ABF7-F4B6CF46C71E}"/>
              </a:ext>
            </a:extLst>
          </p:cNvPr>
          <p:cNvSpPr/>
          <p:nvPr/>
        </p:nvSpPr>
        <p:spPr>
          <a:xfrm>
            <a:off x="3048673" y="1824315"/>
            <a:ext cx="3600000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it-IT" sz="20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Riscaldamenti fossili</a:t>
            </a:r>
          </a:p>
          <a:p>
            <a:pPr algn="ctr" fontAlgn="base">
              <a:spcAft>
                <a:spcPct val="0"/>
              </a:spcAft>
            </a:pPr>
            <a:r>
              <a:rPr lang="it-IT" sz="14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Olio o gas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78FE888-0D2E-E340-9468-CDA7C0331A06}"/>
              </a:ext>
            </a:extLst>
          </p:cNvPr>
          <p:cNvSpPr/>
          <p:nvPr/>
        </p:nvSpPr>
        <p:spPr>
          <a:xfrm>
            <a:off x="6706484" y="1825753"/>
            <a:ext cx="3600000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it-IT" sz="20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Riscaldamenti elettrici diretti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94C17B96-471B-F54F-9764-33CA9D755118}"/>
              </a:ext>
            </a:extLst>
          </p:cNvPr>
          <p:cNvSpPr/>
          <p:nvPr/>
        </p:nvSpPr>
        <p:spPr>
          <a:xfrm>
            <a:off x="630393" y="4142363"/>
            <a:ext cx="1693615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it-IT" sz="2000" dirty="0">
                <a:solidFill>
                  <a:schemeClr val="accent2"/>
                </a:solidFill>
              </a:rPr>
              <a:t>Sistema di riscaldamento rinnovabile</a:t>
            </a: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9EA1C458-FD97-BF43-9A4C-2A611070DB0A}"/>
              </a:ext>
            </a:extLst>
          </p:cNvPr>
          <p:cNvSpPr/>
          <p:nvPr/>
        </p:nvSpPr>
        <p:spPr>
          <a:xfrm>
            <a:off x="5192823" y="3440155"/>
            <a:ext cx="2874888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dirty="0">
              <a:solidFill>
                <a:schemeClr val="tx1"/>
              </a:solidFill>
            </a:endParaRPr>
          </a:p>
        </p:txBody>
      </p:sp>
      <p:pic>
        <p:nvPicPr>
          <p:cNvPr id="55" name="Grafik 54">
            <a:extLst>
              <a:ext uri="{FF2B5EF4-FFF2-40B4-BE49-F238E27FC236}">
                <a16:creationId xmlns:a16="http://schemas.microsoft.com/office/drawing/2014/main" id="{E966C71E-43B6-1F49-90A3-9CC1F3607A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07908" y="4178734"/>
            <a:ext cx="952500" cy="952500"/>
          </a:xfrm>
          <a:prstGeom prst="rect">
            <a:avLst/>
          </a:prstGeom>
        </p:spPr>
      </p:pic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32EF74D3-882D-C143-A700-DB8D597511D2}"/>
              </a:ext>
            </a:extLst>
          </p:cNvPr>
          <p:cNvSpPr txBox="1">
            <a:spLocks/>
          </p:cNvSpPr>
          <p:nvPr/>
        </p:nvSpPr>
        <p:spPr>
          <a:xfrm>
            <a:off x="3410965" y="4677271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pPr algn="l"/>
            <a:r>
              <a:rPr lang="it-IT" dirty="0">
                <a:solidFill>
                  <a:schemeClr val="tx1"/>
                </a:solidFill>
              </a:rPr>
              <a:t>Impianti a legna</a:t>
            </a:r>
          </a:p>
          <a:p>
            <a:pPr algn="l">
              <a:lnSpc>
                <a:spcPts val="2160"/>
              </a:lnSpc>
              <a:spcAft>
                <a:spcPts val="600"/>
              </a:spcAft>
              <a:buClr>
                <a:schemeClr val="accent1"/>
              </a:buClr>
            </a:pPr>
            <a:r>
              <a:rPr lang="it-IT" sz="1400" dirty="0">
                <a:solidFill>
                  <a:schemeClr val="tx1"/>
                </a:solidFill>
              </a:rPr>
              <a:t>• Pellet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• Ceppi di legna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• Truciolato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9" name="Textplatzhalter 2">
            <a:extLst>
              <a:ext uri="{FF2B5EF4-FFF2-40B4-BE49-F238E27FC236}">
                <a16:creationId xmlns:a16="http://schemas.microsoft.com/office/drawing/2014/main" id="{FE86D664-8B78-274B-8ED7-426CC8BC345F}"/>
              </a:ext>
            </a:extLst>
          </p:cNvPr>
          <p:cNvSpPr txBox="1">
            <a:spLocks/>
          </p:cNvSpPr>
          <p:nvPr/>
        </p:nvSpPr>
        <p:spPr>
          <a:xfrm>
            <a:off x="4952550" y="5600347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b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sz="1400" dirty="0">
                <a:solidFill>
                  <a:schemeClr val="tx1"/>
                </a:solidFill>
              </a:rPr>
              <a:t>   Integrazione al riscaldamento con il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termico solare</a:t>
            </a:r>
          </a:p>
        </p:txBody>
      </p:sp>
      <p:sp>
        <p:nvSpPr>
          <p:cNvPr id="60" name="Textplatzhalter 2">
            <a:extLst>
              <a:ext uri="{FF2B5EF4-FFF2-40B4-BE49-F238E27FC236}">
                <a16:creationId xmlns:a16="http://schemas.microsoft.com/office/drawing/2014/main" id="{B5E338E5-E6F2-8A4A-9C96-9B4D94274282}"/>
              </a:ext>
            </a:extLst>
          </p:cNvPr>
          <p:cNvSpPr txBox="1">
            <a:spLocks/>
          </p:cNvSpPr>
          <p:nvPr/>
        </p:nvSpPr>
        <p:spPr>
          <a:xfrm>
            <a:off x="8057506" y="5425787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Pompa di calore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Aria/acqua</a:t>
            </a:r>
          </a:p>
        </p:txBody>
      </p:sp>
      <p:sp>
        <p:nvSpPr>
          <p:cNvPr id="61" name="Textplatzhalter 2">
            <a:extLst>
              <a:ext uri="{FF2B5EF4-FFF2-40B4-BE49-F238E27FC236}">
                <a16:creationId xmlns:a16="http://schemas.microsoft.com/office/drawing/2014/main" id="{E865E9A2-87B2-F74A-8DDF-5C55D5EA7891}"/>
              </a:ext>
            </a:extLst>
          </p:cNvPr>
          <p:cNvSpPr txBox="1">
            <a:spLocks/>
          </p:cNvSpPr>
          <p:nvPr/>
        </p:nvSpPr>
        <p:spPr>
          <a:xfrm>
            <a:off x="8252031" y="3546651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Pompa di calore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Sonda geotermica</a:t>
            </a:r>
          </a:p>
          <a:p>
            <a:r>
              <a:rPr lang="it-IT" sz="1400" dirty="0">
                <a:solidFill>
                  <a:schemeClr val="tx1"/>
                </a:solidFill>
              </a:rPr>
              <a:t>Acqua di falda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18F37F3-D8CE-854A-9380-C18F5FD0DD84}"/>
              </a:ext>
            </a:extLst>
          </p:cNvPr>
          <p:cNvSpPr/>
          <p:nvPr/>
        </p:nvSpPr>
        <p:spPr>
          <a:xfrm>
            <a:off x="5158804" y="2658863"/>
            <a:ext cx="2942925" cy="294292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dirty="0">
                <a:solidFill>
                  <a:schemeClr val="accent1"/>
                </a:solidFill>
              </a:rPr>
              <a:t> </a:t>
            </a:r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1EDBE60F-936C-7645-B27A-84CB4CACFC16}"/>
              </a:ext>
            </a:extLst>
          </p:cNvPr>
          <p:cNvCxnSpPr>
            <a:cxnSpLocks/>
          </p:cNvCxnSpPr>
          <p:nvPr/>
        </p:nvCxnSpPr>
        <p:spPr>
          <a:xfrm>
            <a:off x="5470538" y="2237451"/>
            <a:ext cx="341117" cy="3255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F507154A-1B98-CE4A-938B-CBB9EE9F510F}"/>
              </a:ext>
            </a:extLst>
          </p:cNvPr>
          <p:cNvCxnSpPr>
            <a:cxnSpLocks/>
          </p:cNvCxnSpPr>
          <p:nvPr/>
        </p:nvCxnSpPr>
        <p:spPr>
          <a:xfrm flipH="1">
            <a:off x="7425874" y="2237451"/>
            <a:ext cx="341117" cy="3255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9A8AE0E6-0916-284F-B041-C627B53DDF04}"/>
              </a:ext>
            </a:extLst>
          </p:cNvPr>
          <p:cNvSpPr txBox="1">
            <a:spLocks/>
          </p:cNvSpPr>
          <p:nvPr/>
        </p:nvSpPr>
        <p:spPr>
          <a:xfrm>
            <a:off x="8515108" y="4551699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sz="1400" dirty="0">
                <a:solidFill>
                  <a:schemeClr val="tx1"/>
                </a:solidFill>
              </a:rPr>
              <a:t>Approvvigionamento elettrico 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con sistema fotovoltaico</a:t>
            </a: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0FEC08C-7D95-5A44-89C3-93327A9029EC}"/>
              </a:ext>
            </a:extLst>
          </p:cNvPr>
          <p:cNvCxnSpPr>
            <a:cxnSpLocks/>
          </p:cNvCxnSpPr>
          <p:nvPr/>
        </p:nvCxnSpPr>
        <p:spPr>
          <a:xfrm flipH="1" flipV="1">
            <a:off x="9549862" y="4268825"/>
            <a:ext cx="103116" cy="26657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32B03CE-D8E1-C64C-9DDD-3C14ABAA03EB}"/>
              </a:ext>
            </a:extLst>
          </p:cNvPr>
          <p:cNvCxnSpPr>
            <a:cxnSpLocks/>
          </p:cNvCxnSpPr>
          <p:nvPr/>
        </p:nvCxnSpPr>
        <p:spPr>
          <a:xfrm flipH="1">
            <a:off x="9408751" y="5168934"/>
            <a:ext cx="187783" cy="21320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Grafik 36">
            <a:extLst>
              <a:ext uri="{FF2B5EF4-FFF2-40B4-BE49-F238E27FC236}">
                <a16:creationId xmlns:a16="http://schemas.microsoft.com/office/drawing/2014/main" id="{36065F74-F4C8-8D84-3E88-936490D88A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69073" y="3346878"/>
            <a:ext cx="702000" cy="70200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3308B13D-254A-40A6-35B5-5EC8921DD7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55506" y="5621425"/>
            <a:ext cx="702000" cy="7020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62984A58-CF25-BF61-E484-76368D8A36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5195" y="3048330"/>
            <a:ext cx="702145" cy="702145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716E9728-6E56-3439-898E-916779A7F75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746862" y="4397124"/>
            <a:ext cx="749738" cy="749738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13205103-2F0E-8656-CD05-BD0B7835EF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480168" y="3159191"/>
            <a:ext cx="702000" cy="702000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745F1192-614A-11E8-A4EC-775EF4864A2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773595" y="4556820"/>
            <a:ext cx="702000" cy="702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56BE4C08-0CE2-EDAE-85DA-B200320BC7D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128988" y="5314070"/>
            <a:ext cx="702000" cy="7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52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3870996" cy="555088"/>
          </a:xfrm>
        </p:spPr>
        <p:txBody>
          <a:bodyPr/>
          <a:lstStyle/>
          <a:p>
            <a:r>
              <a:rPr lang="de-CH" dirty="0"/>
              <a:t>POMPA DI CALORE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16080" y="2348880"/>
            <a:ext cx="4768889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Una pompa di calore (PdC) funziona come un frigorifero, ma al contrario: </a:t>
            </a:r>
            <a:br>
              <a:rPr lang="it-IT" dirty="0">
                <a:solidFill>
                  <a:prstClr val="black"/>
                </a:solidFill>
                <a:latin typeface="Arial" panose="020B0604020202020204"/>
              </a:rPr>
            </a:b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mentre il frigorifero sottrae il calore al suo interno e lo rilascia all’esterno, la pompa di calore preleva l’energia dall’aria, dal terreno o dall’acqua e la rilascia alla casa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>
              <a:solidFill>
                <a:prstClr val="black"/>
              </a:solidFill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Funzionamento della </a:t>
            </a: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pompa di calore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aria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sonde geotermiche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acqua di falda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10F7F63-FDC4-3A4A-B652-02F443DC9C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19925" r="11439"/>
          <a:stretch/>
        </p:blipFill>
        <p:spPr>
          <a:xfrm>
            <a:off x="335360" y="1412776"/>
            <a:ext cx="5998068" cy="417646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BEC7F62-DA04-9D46-AD6B-D89C0B4DCF85}"/>
              </a:ext>
            </a:extLst>
          </p:cNvPr>
          <p:cNvSpPr txBox="1"/>
          <p:nvPr/>
        </p:nvSpPr>
        <p:spPr>
          <a:xfrm>
            <a:off x="1374896" y="5848195"/>
            <a:ext cx="7961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Video esplicativo e altre informazioni su</a:t>
            </a:r>
            <a:br>
              <a:rPr lang="de-DE" sz="1600" dirty="0"/>
            </a:br>
            <a:r>
              <a:rPr lang="de-DE" sz="1600" u="sng" dirty="0"/>
              <a:t>calorerinnovabile.ch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C9B4126-940B-0F44-A45D-D23832BD19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784A41-D969-1B51-3A3E-8819BD5B5739}"/>
              </a:ext>
            </a:extLst>
          </p:cNvPr>
          <p:cNvSpPr txBox="1"/>
          <p:nvPr/>
        </p:nvSpPr>
        <p:spPr>
          <a:xfrm>
            <a:off x="2495600" y="1484784"/>
            <a:ext cx="1000274" cy="25667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200" dirty="0">
                <a:solidFill>
                  <a:srgbClr val="FFD970"/>
                </a:solidFill>
              </a:rPr>
              <a:t>ENERGIA ELETTRICA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09A20AF-4D8C-6D38-146E-F31B7CC9385E}"/>
              </a:ext>
            </a:extLst>
          </p:cNvPr>
          <p:cNvSpPr txBox="1"/>
          <p:nvPr/>
        </p:nvSpPr>
        <p:spPr>
          <a:xfrm>
            <a:off x="678042" y="1844824"/>
            <a:ext cx="1318580" cy="3600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200" dirty="0">
                <a:solidFill>
                  <a:srgbClr val="758D7B"/>
                </a:solidFill>
              </a:rPr>
              <a:t>CALORE</a:t>
            </a:r>
            <a:br>
              <a:rPr lang="de-DE" sz="1200" dirty="0">
                <a:solidFill>
                  <a:srgbClr val="758D7B"/>
                </a:solidFill>
              </a:rPr>
            </a:br>
            <a:r>
              <a:rPr lang="de-DE" sz="1200" dirty="0">
                <a:solidFill>
                  <a:srgbClr val="758D7B"/>
                </a:solidFill>
              </a:rPr>
              <a:t>AMBIENTALE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50608B3-6A13-397F-9FD0-5817FABD5514}"/>
              </a:ext>
            </a:extLst>
          </p:cNvPr>
          <p:cNvSpPr txBox="1"/>
          <p:nvPr/>
        </p:nvSpPr>
        <p:spPr>
          <a:xfrm>
            <a:off x="4223792" y="2996952"/>
            <a:ext cx="2376264" cy="43204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200" dirty="0">
                <a:solidFill>
                  <a:srgbClr val="B8ADA8"/>
                </a:solidFill>
              </a:rPr>
              <a:t>CALORE PER RISCALDAMENTO</a:t>
            </a:r>
            <a:br>
              <a:rPr lang="de-DE" sz="1200" dirty="0">
                <a:solidFill>
                  <a:srgbClr val="B8ADA8"/>
                </a:solidFill>
              </a:rPr>
            </a:br>
            <a:r>
              <a:rPr lang="de-DE" sz="1200" dirty="0">
                <a:solidFill>
                  <a:srgbClr val="B8ADA8"/>
                </a:solidFill>
              </a:rPr>
              <a:t>E ACQUA CALDA</a:t>
            </a:r>
          </a:p>
        </p:txBody>
      </p:sp>
    </p:spTree>
    <p:extLst>
      <p:ext uri="{BB962C8B-B14F-4D97-AF65-F5344CB8AC3E}">
        <p14:creationId xmlns:p14="http://schemas.microsoft.com/office/powerpoint/2010/main" val="2586575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26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3870996" cy="555088"/>
          </a:xfrm>
        </p:spPr>
        <p:txBody>
          <a:bodyPr/>
          <a:lstStyle/>
          <a:p>
            <a:r>
              <a:rPr lang="it-IT" dirty="0"/>
              <a:t>POMPA DI CALORE</a:t>
            </a: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53EEA44C-091B-6946-9A02-41BBA748D995}"/>
              </a:ext>
            </a:extLst>
          </p:cNvPr>
          <p:cNvSpPr/>
          <p:nvPr/>
        </p:nvSpPr>
        <p:spPr>
          <a:xfrm>
            <a:off x="630393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Sistema di riscaldamento</a:t>
            </a:r>
          </a:p>
        </p:txBody>
      </p:sp>
      <p:sp>
        <p:nvSpPr>
          <p:cNvPr id="8" name="Richtungspfeil 7">
            <a:extLst>
              <a:ext uri="{FF2B5EF4-FFF2-40B4-BE49-F238E27FC236}">
                <a16:creationId xmlns:a16="http://schemas.microsoft.com/office/drawing/2014/main" id="{6DA75BBF-7BE1-994F-BA33-EEF7D284CEC0}"/>
              </a:ext>
            </a:extLst>
          </p:cNvPr>
          <p:cNvSpPr/>
          <p:nvPr/>
        </p:nvSpPr>
        <p:spPr>
          <a:xfrm>
            <a:off x="3441825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Vantaggi</a:t>
            </a:r>
          </a:p>
        </p:txBody>
      </p:sp>
      <p:sp>
        <p:nvSpPr>
          <p:cNvPr id="9" name="Richtungspfeil 8">
            <a:extLst>
              <a:ext uri="{FF2B5EF4-FFF2-40B4-BE49-F238E27FC236}">
                <a16:creationId xmlns:a16="http://schemas.microsoft.com/office/drawing/2014/main" id="{51E6D7E5-C8C7-244E-AC51-7599A7DA7BF7}"/>
              </a:ext>
            </a:extLst>
          </p:cNvPr>
          <p:cNvSpPr/>
          <p:nvPr/>
        </p:nvSpPr>
        <p:spPr>
          <a:xfrm>
            <a:off x="6253257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Svantaggi</a:t>
            </a:r>
          </a:p>
        </p:txBody>
      </p:sp>
      <p:sp>
        <p:nvSpPr>
          <p:cNvPr id="10" name="Richtungspfeil 9">
            <a:extLst>
              <a:ext uri="{FF2B5EF4-FFF2-40B4-BE49-F238E27FC236}">
                <a16:creationId xmlns:a16="http://schemas.microsoft.com/office/drawing/2014/main" id="{DD9128FE-2C76-6D44-A718-51E8EC9156AF}"/>
              </a:ext>
            </a:extLst>
          </p:cNvPr>
          <p:cNvSpPr/>
          <p:nvPr/>
        </p:nvSpPr>
        <p:spPr>
          <a:xfrm>
            <a:off x="9064689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Combinazioni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BC3D5B-B007-1149-8234-F3CE0F96143C}"/>
              </a:ext>
            </a:extLst>
          </p:cNvPr>
          <p:cNvSpPr txBox="1"/>
          <p:nvPr/>
        </p:nvSpPr>
        <p:spPr>
          <a:xfrm>
            <a:off x="630393" y="2708920"/>
            <a:ext cx="2520280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aria/acqua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geotermica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ad acqua di falda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794116-C08C-1640-88BB-9534751765BC}"/>
              </a:ext>
            </a:extLst>
          </p:cNvPr>
          <p:cNvSpPr txBox="1"/>
          <p:nvPr/>
        </p:nvSpPr>
        <p:spPr>
          <a:xfrm>
            <a:off x="3441824" y="2708920"/>
            <a:ext cx="2654175" cy="35266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energetici più bassi rispetto a olio combustibile e gas naturale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 (in base al mix elettrico)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Esercizio più semplice e conveniente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Serve meno spazio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Sonde geotermiche: possibile il GeoCooling (raffreddamento dolce)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Nessuna tassa sul CO</a:t>
            </a:r>
            <a:r>
              <a:rPr lang="it-IT" baseline="-25000" dirty="0"/>
              <a:t>2</a:t>
            </a:r>
            <a:endParaRPr lang="it-IT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7A1036-51CF-8E4B-96F3-CCD6BF7E33EA}"/>
              </a:ext>
            </a:extLst>
          </p:cNvPr>
          <p:cNvSpPr txBox="1"/>
          <p:nvPr/>
        </p:nvSpPr>
        <p:spPr>
          <a:xfrm>
            <a:off x="6258185" y="2708920"/>
            <a:ext cx="2520280" cy="3603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d’investimento</a:t>
            </a:r>
            <a:r>
              <a:rPr lang="it-IT" dirty="0">
                <a:solidFill>
                  <a:schemeClr val="accent2"/>
                </a:solidFill>
              </a:rPr>
              <a:t>*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Serve un’autorizzazione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</a:pPr>
            <a:br>
              <a:rPr lang="it-IT" dirty="0"/>
            </a:b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36525" indent="-136525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</a:pPr>
            <a:r>
              <a:rPr lang="it-IT" dirty="0">
                <a:solidFill>
                  <a:schemeClr val="accent2"/>
                </a:solidFill>
              </a:rPr>
              <a:t>*	Importante: </a:t>
            </a:r>
            <a:r>
              <a:rPr lang="it-IT" dirty="0"/>
              <a:t>sfruttare le diverse possibilità di finanziamento e gli incentivi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FD2220F-0826-7E43-81D5-675AF49412D1}"/>
              </a:ext>
            </a:extLst>
          </p:cNvPr>
          <p:cNvSpPr txBox="1"/>
          <p:nvPr/>
        </p:nvSpPr>
        <p:spPr>
          <a:xfrm>
            <a:off x="9064689" y="2708920"/>
            <a:ext cx="2520280" cy="20903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Energia solare / fotovoltaico (la PdC aumenta il consumo proprio)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Collettori solari termici (anche per la rigenerazione delle sonde geotermiche)</a:t>
            </a:r>
          </a:p>
        </p:txBody>
      </p:sp>
    </p:spTree>
    <p:extLst>
      <p:ext uri="{BB962C8B-B14F-4D97-AF65-F5344CB8AC3E}">
        <p14:creationId xmlns:p14="http://schemas.microsoft.com/office/powerpoint/2010/main" val="2627701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395235" cy="555088"/>
          </a:xfrm>
        </p:spPr>
        <p:txBody>
          <a:bodyPr/>
          <a:lstStyle/>
          <a:p>
            <a:r>
              <a:rPr lang="it-IT" dirty="0"/>
              <a:t>Pompa di calore ad aria installata all’esterno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DD9E0E4-82C7-944C-8C83-61B7B69B2BDD}"/>
              </a:ext>
            </a:extLst>
          </p:cNvPr>
          <p:cNvSpPr txBox="1"/>
          <p:nvPr/>
        </p:nvSpPr>
        <p:spPr>
          <a:xfrm>
            <a:off x="9048328" y="2996952"/>
            <a:ext cx="2664295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La soluzione di riscaldamento rinnovabile più diffusa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Nessun requisito riguardante la protezione delle acque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Permesso di costruire per la PdC nell’area esterna e l’apparecchio split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Serve un attestato di protezione fonica</a:t>
            </a:r>
          </a:p>
        </p:txBody>
      </p:sp>
      <p:pic>
        <p:nvPicPr>
          <p:cNvPr id="10" name="Inhaltsplatzhalter 3">
            <a:extLst>
              <a:ext uri="{FF2B5EF4-FFF2-40B4-BE49-F238E27FC236}">
                <a16:creationId xmlns:a16="http://schemas.microsoft.com/office/drawing/2014/main" id="{416D98AB-7B8D-0746-9640-CFEB4F74D3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630393" y="1318605"/>
            <a:ext cx="8345927" cy="510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330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nhaltsplatzhalter 3">
            <a:extLst>
              <a:ext uri="{FF2B5EF4-FFF2-40B4-BE49-F238E27FC236}">
                <a16:creationId xmlns:a16="http://schemas.microsoft.com/office/drawing/2014/main" id="{71922D38-0BA2-3C40-BFD7-1E0CF625E5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741" r="3563" b="652"/>
          <a:stretch/>
        </p:blipFill>
        <p:spPr>
          <a:xfrm>
            <a:off x="630393" y="1318605"/>
            <a:ext cx="8345927" cy="510101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866207" cy="555088"/>
          </a:xfrm>
        </p:spPr>
        <p:txBody>
          <a:bodyPr/>
          <a:lstStyle/>
          <a:p>
            <a:r>
              <a:rPr lang="it-IT" dirty="0"/>
              <a:t>Pompa di calore ad aria installata all’interno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132C4C1-8345-934C-B975-1FA28CFE73D3}"/>
              </a:ext>
            </a:extLst>
          </p:cNvPr>
          <p:cNvSpPr txBox="1"/>
          <p:nvPr/>
        </p:nvSpPr>
        <p:spPr>
          <a:xfrm>
            <a:off x="9048328" y="2996952"/>
            <a:ext cx="266429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Nessun requisito riguardante la protezione delle acque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Nessun permesso di costruire per la PdC installata all’interno</a:t>
            </a:r>
          </a:p>
        </p:txBody>
      </p:sp>
    </p:spTree>
    <p:extLst>
      <p:ext uri="{BB962C8B-B14F-4D97-AF65-F5344CB8AC3E}">
        <p14:creationId xmlns:p14="http://schemas.microsoft.com/office/powerpoint/2010/main" val="1019459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6902787" cy="555088"/>
          </a:xfrm>
        </p:spPr>
        <p:txBody>
          <a:bodyPr/>
          <a:lstStyle/>
          <a:p>
            <a:r>
              <a:rPr lang="it-IT" dirty="0"/>
              <a:t>Pompa di calore ad aria Split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" name="Inhaltsplatzhalter 3">
            <a:extLst>
              <a:ext uri="{FF2B5EF4-FFF2-40B4-BE49-F238E27FC236}">
                <a16:creationId xmlns:a16="http://schemas.microsoft.com/office/drawing/2014/main" id="{8630DE96-AC43-394B-ADE7-EC76E2CF69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1524" b="1318"/>
          <a:stretch/>
        </p:blipFill>
        <p:spPr>
          <a:xfrm>
            <a:off x="630393" y="1321832"/>
            <a:ext cx="8345332" cy="509166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A232C4D4-BF16-6F41-B198-74D322169FAC}"/>
              </a:ext>
            </a:extLst>
          </p:cNvPr>
          <p:cNvSpPr txBox="1"/>
          <p:nvPr/>
        </p:nvSpPr>
        <p:spPr>
          <a:xfrm>
            <a:off x="9048328" y="2996952"/>
            <a:ext cx="2536641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Utilizzo diffuso e affermato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Serve p</a:t>
            </a:r>
            <a:r>
              <a:rPr lang="it-IT" dirty="0"/>
              <a:t>erlopiù </a:t>
            </a:r>
            <a:r>
              <a:rPr lang="it-IT" dirty="0">
                <a:solidFill>
                  <a:prstClr val="black"/>
                </a:solidFill>
              </a:rPr>
              <a:t>il permesso di costruire per la PdC nell’area esterna e lo split</a:t>
            </a:r>
            <a:endParaRPr lang="it-IT" dirty="0"/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Modulo Cercle Bruit (attestato di protezione fonica)</a:t>
            </a:r>
          </a:p>
        </p:txBody>
      </p:sp>
    </p:spTree>
    <p:extLst>
      <p:ext uri="{BB962C8B-B14F-4D97-AF65-F5344CB8AC3E}">
        <p14:creationId xmlns:p14="http://schemas.microsoft.com/office/powerpoint/2010/main" val="3296527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60A1EAB-C74F-4A77-807B-75F72754E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B619E979-CDE0-0159-5D32-22EB622A2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21" name="Bildplatzhalter 20">
            <a:extLst>
              <a:ext uri="{FF2B5EF4-FFF2-40B4-BE49-F238E27FC236}">
                <a16:creationId xmlns:a16="http://schemas.microsoft.com/office/drawing/2014/main" id="{E9F9FE6A-3DE1-6609-FC8F-F3B1DCE75AC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7" b="10247"/>
          <a:stretch>
            <a:fillRect/>
          </a:stretch>
        </p:blipFill>
        <p:spPr/>
      </p:pic>
      <p:sp>
        <p:nvSpPr>
          <p:cNvPr id="22" name="Titel 2">
            <a:extLst>
              <a:ext uri="{FF2B5EF4-FFF2-40B4-BE49-F238E27FC236}">
                <a16:creationId xmlns:a16="http://schemas.microsoft.com/office/drawing/2014/main" id="{EAFE2E87-B92D-1018-9A63-A189AC54D4D3}"/>
              </a:ext>
            </a:extLst>
          </p:cNvPr>
          <p:cNvSpPr txBox="1">
            <a:spLocks/>
          </p:cNvSpPr>
          <p:nvPr/>
        </p:nvSpPr>
        <p:spPr>
          <a:xfrm>
            <a:off x="626989" y="404664"/>
            <a:ext cx="4369786" cy="5550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wrap="none" lIns="0" tIns="46800" rIns="0" bIns="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b="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err="1"/>
              <a:t>SItuazione</a:t>
            </a:r>
            <a:r>
              <a:rPr lang="de-CH" dirty="0"/>
              <a:t> </a:t>
            </a:r>
            <a:r>
              <a:rPr lang="de-CH" dirty="0" err="1"/>
              <a:t>iniziale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08597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2" y="636438"/>
            <a:ext cx="6831742" cy="555088"/>
          </a:xfrm>
        </p:spPr>
        <p:txBody>
          <a:bodyPr/>
          <a:lstStyle/>
          <a:p>
            <a:r>
              <a:rPr lang="it-IT" dirty="0"/>
              <a:t>Pompa di calore geotermica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0660621-D706-8E41-9921-A8FEB33813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4974" b="1189"/>
          <a:stretch/>
        </p:blipFill>
        <p:spPr>
          <a:xfrm>
            <a:off x="630394" y="1321893"/>
            <a:ext cx="8345331" cy="509160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2625C64-6314-5A4B-962F-8211A6A0627C}"/>
              </a:ext>
            </a:extLst>
          </p:cNvPr>
          <p:cNvSpPr txBox="1"/>
          <p:nvPr/>
        </p:nvSpPr>
        <p:spPr>
          <a:xfrm>
            <a:off x="9048328" y="2996952"/>
            <a:ext cx="2664295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Elevato grado di efficienza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Bassi costi d’esercizio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Possibile il GeoCooling (raffreddamento passivo senza macchina)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Autorizzazione obbligatoria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dirty="0"/>
              <a:t>per le sonde geotermiche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Non è realizzabile ovunque</a:t>
            </a:r>
          </a:p>
        </p:txBody>
      </p:sp>
    </p:spTree>
    <p:extLst>
      <p:ext uri="{BB962C8B-B14F-4D97-AF65-F5344CB8AC3E}">
        <p14:creationId xmlns:p14="http://schemas.microsoft.com/office/powerpoint/2010/main" val="2541585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8126584" cy="555088"/>
          </a:xfrm>
        </p:spPr>
        <p:txBody>
          <a:bodyPr/>
          <a:lstStyle/>
          <a:p>
            <a:r>
              <a:rPr lang="it-IT" dirty="0"/>
              <a:t>Pompa di calore ad acqua di falda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2625C64-6314-5A4B-962F-8211A6A0627C}"/>
              </a:ext>
            </a:extLst>
          </p:cNvPr>
          <p:cNvSpPr txBox="1"/>
          <p:nvPr/>
        </p:nvSpPr>
        <p:spPr>
          <a:xfrm>
            <a:off x="8400256" y="2132856"/>
            <a:ext cx="318471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Deve esistere una falda acquifera utilizzabile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Particolarmente adatta per le grandi case plurifamiliari e le aree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Elevato grado di efficienza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Bassi costi d’esercizio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Autorizzazione obbligatoria</a:t>
            </a:r>
            <a:endParaRPr lang="it-IT" dirty="0">
              <a:solidFill>
                <a:prstClr val="black"/>
              </a:solidFill>
            </a:endParaRP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Serve un test di pompaggio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93" y="1288406"/>
            <a:ext cx="7667977" cy="512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830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32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5337808" cy="555088"/>
          </a:xfrm>
        </p:spPr>
        <p:txBody>
          <a:bodyPr/>
          <a:lstStyle/>
          <a:p>
            <a:r>
              <a:rPr lang="it-IT" dirty="0"/>
              <a:t>Riscaldamenti a legna</a:t>
            </a: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53EEA44C-091B-6946-9A02-41BBA748D995}"/>
              </a:ext>
            </a:extLst>
          </p:cNvPr>
          <p:cNvSpPr/>
          <p:nvPr/>
        </p:nvSpPr>
        <p:spPr>
          <a:xfrm>
            <a:off x="630393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Sistema di riscaldamento</a:t>
            </a:r>
          </a:p>
        </p:txBody>
      </p:sp>
      <p:sp>
        <p:nvSpPr>
          <p:cNvPr id="8" name="Richtungspfeil 7">
            <a:extLst>
              <a:ext uri="{FF2B5EF4-FFF2-40B4-BE49-F238E27FC236}">
                <a16:creationId xmlns:a16="http://schemas.microsoft.com/office/drawing/2014/main" id="{6DA75BBF-7BE1-994F-BA33-EEF7D284CEC0}"/>
              </a:ext>
            </a:extLst>
          </p:cNvPr>
          <p:cNvSpPr/>
          <p:nvPr/>
        </p:nvSpPr>
        <p:spPr>
          <a:xfrm>
            <a:off x="3441825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Vantaggi</a:t>
            </a:r>
          </a:p>
        </p:txBody>
      </p:sp>
      <p:sp>
        <p:nvSpPr>
          <p:cNvPr id="9" name="Richtungspfeil 8">
            <a:extLst>
              <a:ext uri="{FF2B5EF4-FFF2-40B4-BE49-F238E27FC236}">
                <a16:creationId xmlns:a16="http://schemas.microsoft.com/office/drawing/2014/main" id="{51E6D7E5-C8C7-244E-AC51-7599A7DA7BF7}"/>
              </a:ext>
            </a:extLst>
          </p:cNvPr>
          <p:cNvSpPr/>
          <p:nvPr/>
        </p:nvSpPr>
        <p:spPr>
          <a:xfrm>
            <a:off x="6253257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Svantaggi </a:t>
            </a:r>
          </a:p>
        </p:txBody>
      </p:sp>
      <p:sp>
        <p:nvSpPr>
          <p:cNvPr id="10" name="Richtungspfeil 9">
            <a:extLst>
              <a:ext uri="{FF2B5EF4-FFF2-40B4-BE49-F238E27FC236}">
                <a16:creationId xmlns:a16="http://schemas.microsoft.com/office/drawing/2014/main" id="{DD9128FE-2C76-6D44-A718-51E8EC9156AF}"/>
              </a:ext>
            </a:extLst>
          </p:cNvPr>
          <p:cNvSpPr/>
          <p:nvPr/>
        </p:nvSpPr>
        <p:spPr>
          <a:xfrm>
            <a:off x="9064689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Combinazioni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BC3D5B-B007-1149-8234-F3CE0F96143C}"/>
              </a:ext>
            </a:extLst>
          </p:cNvPr>
          <p:cNvSpPr txBox="1"/>
          <p:nvPr/>
        </p:nvSpPr>
        <p:spPr>
          <a:xfrm>
            <a:off x="630393" y="2708920"/>
            <a:ext cx="2520280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Pellet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Ceppi di legna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Truciolato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794116-C08C-1640-88BB-9534751765BC}"/>
              </a:ext>
            </a:extLst>
          </p:cNvPr>
          <p:cNvSpPr txBox="1"/>
          <p:nvPr/>
        </p:nvSpPr>
        <p:spPr>
          <a:xfrm>
            <a:off x="3441824" y="2708920"/>
            <a:ext cx="2726184" cy="3706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energetici più bassi rispetto a olio combustibile e gas naturale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neutrale, rinnovabile e locale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I riscaldamenti a pellet sono totalmente automatici. I costi d’esercizio sono ridotti 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Solitamente per creare il silo del pellet è sufficiente la cisterna esistente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7A1036-51CF-8E4B-96F3-CCD6BF7E33EA}"/>
              </a:ext>
            </a:extLst>
          </p:cNvPr>
          <p:cNvSpPr txBox="1"/>
          <p:nvPr/>
        </p:nvSpPr>
        <p:spPr>
          <a:xfrm>
            <a:off x="6258185" y="2708920"/>
            <a:ext cx="2520280" cy="3308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Serve spazio per stoccare il combustibile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d’investimento</a:t>
            </a:r>
            <a:r>
              <a:rPr lang="it-IT" dirty="0">
                <a:solidFill>
                  <a:schemeClr val="accent2"/>
                </a:solidFill>
              </a:rPr>
              <a:t>*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36525" indent="-136525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</a:pPr>
            <a:r>
              <a:rPr lang="it-IT" dirty="0">
                <a:solidFill>
                  <a:schemeClr val="accent2"/>
                </a:solidFill>
              </a:rPr>
              <a:t>*	Importante: </a:t>
            </a:r>
            <a:r>
              <a:rPr lang="it-IT" dirty="0"/>
              <a:t>sfruttare le diverse possibilità di finanziamento e gli incentivi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FD2220F-0826-7E43-81D5-675AF49412D1}"/>
              </a:ext>
            </a:extLst>
          </p:cNvPr>
          <p:cNvSpPr txBox="1"/>
          <p:nvPr/>
        </p:nvSpPr>
        <p:spPr>
          <a:xfrm>
            <a:off x="9064689" y="2708920"/>
            <a:ext cx="252028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Collettori solari termici per riscaldare l’acqua</a:t>
            </a:r>
          </a:p>
        </p:txBody>
      </p:sp>
    </p:spTree>
    <p:extLst>
      <p:ext uri="{BB962C8B-B14F-4D97-AF65-F5344CB8AC3E}">
        <p14:creationId xmlns:p14="http://schemas.microsoft.com/office/powerpoint/2010/main" val="40854163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575752" cy="555088"/>
          </a:xfrm>
        </p:spPr>
        <p:txBody>
          <a:bodyPr/>
          <a:lstStyle/>
          <a:p>
            <a:r>
              <a:rPr lang="it-IT" dirty="0"/>
              <a:t>Pellet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Grafik 9">
            <a:hlinkClick r:id="rId2"/>
            <a:extLst>
              <a:ext uri="{FF2B5EF4-FFF2-40B4-BE49-F238E27FC236}">
                <a16:creationId xmlns:a16="http://schemas.microsoft.com/office/drawing/2014/main" id="{89A1E713-3510-2C45-BCB7-D8F0712DD6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3857" b="2149"/>
          <a:stretch/>
        </p:blipFill>
        <p:spPr>
          <a:xfrm>
            <a:off x="630392" y="1321832"/>
            <a:ext cx="8345333" cy="509166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7606F39-7D26-2D4E-A008-07255C9779DA}"/>
              </a:ext>
            </a:extLst>
          </p:cNvPr>
          <p:cNvSpPr txBox="1"/>
          <p:nvPr/>
        </p:nvSpPr>
        <p:spPr>
          <a:xfrm>
            <a:off x="9048328" y="2996952"/>
            <a:ext cx="2664295" cy="27520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Trasformazione semplice da olio a pellet 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</a:rPr>
              <a:t>Inquinamento da polveri sottili / ordinanza contro l’inquinamento atmosferico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La cenere va regolarmente smaltita</a:t>
            </a:r>
          </a:p>
        </p:txBody>
      </p:sp>
    </p:spTree>
    <p:extLst>
      <p:ext uri="{BB962C8B-B14F-4D97-AF65-F5344CB8AC3E}">
        <p14:creationId xmlns:p14="http://schemas.microsoft.com/office/powerpoint/2010/main" val="40997539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34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469982" cy="555088"/>
          </a:xfrm>
        </p:spPr>
        <p:txBody>
          <a:bodyPr/>
          <a:lstStyle/>
          <a:p>
            <a:r>
              <a:rPr lang="it-IT" dirty="0"/>
              <a:t>teleriscaldamento / rete di riscaldamento</a:t>
            </a: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53EEA44C-091B-6946-9A02-41BBA748D995}"/>
              </a:ext>
            </a:extLst>
          </p:cNvPr>
          <p:cNvSpPr/>
          <p:nvPr/>
        </p:nvSpPr>
        <p:spPr>
          <a:xfrm>
            <a:off x="630393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Sistema di riscaldamento</a:t>
            </a:r>
          </a:p>
        </p:txBody>
      </p:sp>
      <p:sp>
        <p:nvSpPr>
          <p:cNvPr id="8" name="Richtungspfeil 7">
            <a:extLst>
              <a:ext uri="{FF2B5EF4-FFF2-40B4-BE49-F238E27FC236}">
                <a16:creationId xmlns:a16="http://schemas.microsoft.com/office/drawing/2014/main" id="{6DA75BBF-7BE1-994F-BA33-EEF7D284CEC0}"/>
              </a:ext>
            </a:extLst>
          </p:cNvPr>
          <p:cNvSpPr/>
          <p:nvPr/>
        </p:nvSpPr>
        <p:spPr>
          <a:xfrm>
            <a:off x="3441825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Vantaggi</a:t>
            </a:r>
          </a:p>
        </p:txBody>
      </p:sp>
      <p:sp>
        <p:nvSpPr>
          <p:cNvPr id="9" name="Richtungspfeil 8">
            <a:extLst>
              <a:ext uri="{FF2B5EF4-FFF2-40B4-BE49-F238E27FC236}">
                <a16:creationId xmlns:a16="http://schemas.microsoft.com/office/drawing/2014/main" id="{51E6D7E5-C8C7-244E-AC51-7599A7DA7BF7}"/>
              </a:ext>
            </a:extLst>
          </p:cNvPr>
          <p:cNvSpPr/>
          <p:nvPr/>
        </p:nvSpPr>
        <p:spPr>
          <a:xfrm>
            <a:off x="6253257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Svantaggi </a:t>
            </a:r>
          </a:p>
        </p:txBody>
      </p:sp>
      <p:sp>
        <p:nvSpPr>
          <p:cNvPr id="10" name="Richtungspfeil 9">
            <a:extLst>
              <a:ext uri="{FF2B5EF4-FFF2-40B4-BE49-F238E27FC236}">
                <a16:creationId xmlns:a16="http://schemas.microsoft.com/office/drawing/2014/main" id="{DD9128FE-2C76-6D44-A718-51E8EC9156AF}"/>
              </a:ext>
            </a:extLst>
          </p:cNvPr>
          <p:cNvSpPr/>
          <p:nvPr/>
        </p:nvSpPr>
        <p:spPr>
          <a:xfrm>
            <a:off x="9064689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Combinazioni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BC3D5B-B007-1149-8234-F3CE0F96143C}"/>
              </a:ext>
            </a:extLst>
          </p:cNvPr>
          <p:cNvSpPr txBox="1"/>
          <p:nvPr/>
        </p:nvSpPr>
        <p:spPr>
          <a:xfrm>
            <a:off x="630393" y="2708920"/>
            <a:ext cx="2520280" cy="2803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Fornitura di calore da acqua di lago, acqua di falda e acque reflue nonché da legna, geotermia e solare termico o calore residuo degli impianti di incenerimento dei rifiuti (IIR) e dell’industria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794116-C08C-1640-88BB-9534751765BC}"/>
              </a:ext>
            </a:extLst>
          </p:cNvPr>
          <p:cNvSpPr txBox="1"/>
          <p:nvPr/>
        </p:nvSpPr>
        <p:spPr>
          <a:xfrm>
            <a:off x="3441824" y="2708920"/>
            <a:ext cx="2520280" cy="19056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neutrale, locale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Esercizio semplice e conveniente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Tariffa energetica fissa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Necessità di poco spazio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7A1036-51CF-8E4B-96F3-CCD6BF7E33EA}"/>
              </a:ext>
            </a:extLst>
          </p:cNvPr>
          <p:cNvSpPr txBox="1"/>
          <p:nvPr/>
        </p:nvSpPr>
        <p:spPr>
          <a:xfrm>
            <a:off x="6258185" y="2708920"/>
            <a:ext cx="2520280" cy="5463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Deve esistere una rete di riscaldamento</a:t>
            </a:r>
          </a:p>
        </p:txBody>
      </p:sp>
      <p:sp>
        <p:nvSpPr>
          <p:cNvPr id="5" name="Rechteck 4"/>
          <p:cNvSpPr/>
          <p:nvPr/>
        </p:nvSpPr>
        <p:spPr>
          <a:xfrm>
            <a:off x="9064689" y="2685657"/>
            <a:ext cx="2487629" cy="2049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Energia solare / fotovoltaico (è possibile inoltre aderire a un raggruppamento ai fini del consumo proprio)</a:t>
            </a:r>
          </a:p>
        </p:txBody>
      </p:sp>
    </p:spTree>
    <p:extLst>
      <p:ext uri="{BB962C8B-B14F-4D97-AF65-F5344CB8AC3E}">
        <p14:creationId xmlns:p14="http://schemas.microsoft.com/office/powerpoint/2010/main" val="22807280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469982" cy="555088"/>
          </a:xfrm>
        </p:spPr>
        <p:txBody>
          <a:bodyPr/>
          <a:lstStyle/>
          <a:p>
            <a:r>
              <a:rPr lang="it-IT" dirty="0"/>
              <a:t>teleriscaldamento / rete di riscaldamento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468B87-7CA5-724F-B3B7-072A81FD6E33}"/>
              </a:ext>
            </a:extLst>
          </p:cNvPr>
          <p:cNvSpPr txBox="1"/>
          <p:nvPr/>
        </p:nvSpPr>
        <p:spPr>
          <a:xfrm>
            <a:off x="7824192" y="1431429"/>
            <a:ext cx="3760777" cy="5034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Energia termica da fonti rinnovabili e calore residuo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Tariffa energetica perlopiù fissa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Elevata sicurezza di approvvigionamento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Poco spazio necessario: non serve la cisterna dell’olio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Allacciamento praticamente senza manutenzione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Trasformazione semplice: si possono continuare a utilizzare i termosifoni o il riscaldamento a pavimento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Silenzioso, inodore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Durata di vita delle reti: </a:t>
            </a:r>
            <a:br>
              <a:rPr lang="it-IT" dirty="0"/>
            </a:br>
            <a:r>
              <a:rPr lang="it-IT" dirty="0"/>
              <a:t>60–100 anni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622441E-D86C-C947-A313-19914FB41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13" y="1309200"/>
            <a:ext cx="7123971" cy="512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693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291664" cy="555088"/>
          </a:xfrm>
        </p:spPr>
        <p:txBody>
          <a:bodyPr/>
          <a:lstStyle/>
          <a:p>
            <a:r>
              <a:rPr lang="it-IT" dirty="0"/>
              <a:t>rete di riscaldamento con pdC decentrali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468B87-7CA5-724F-B3B7-072A81FD6E33}"/>
              </a:ext>
            </a:extLst>
          </p:cNvPr>
          <p:cNvSpPr txBox="1"/>
          <p:nvPr/>
        </p:nvSpPr>
        <p:spPr>
          <a:xfrm>
            <a:off x="8184232" y="1921254"/>
            <a:ext cx="3400737" cy="3752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Energia termica da fonti rinnovabili e calore residuo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Tariffa energetica perlopiù fissa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Elevata sicurezza di approvvigionamento</a:t>
            </a:r>
          </a:p>
          <a:p>
            <a:pPr marL="177800" lvl="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Le fonti termiche condivise permettono di realizzare delle sinergie</a:t>
            </a:r>
          </a:p>
          <a:p>
            <a:pPr marL="177800" lvl="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Possibilità di riscaldare e raffreddare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Durata di vita delle reti: </a:t>
            </a:r>
            <a:br>
              <a:rPr lang="it-IT" dirty="0"/>
            </a:br>
            <a:r>
              <a:rPr lang="it-IT" dirty="0"/>
              <a:t>60–100 anni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r="303"/>
          <a:stretch/>
        </p:blipFill>
        <p:spPr>
          <a:xfrm>
            <a:off x="616293" y="1323974"/>
            <a:ext cx="7106896" cy="512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006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0393" y="636438"/>
            <a:ext cx="8463664" cy="555088"/>
          </a:xfrm>
        </p:spPr>
        <p:txBody>
          <a:bodyPr/>
          <a:lstStyle/>
          <a:p>
            <a:r>
              <a:rPr lang="it-IT" dirty="0"/>
              <a:t>Combinazione con l’energia solare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Inhaltsplatzhalter 6">
            <a:hlinkClick r:id="rId3"/>
            <a:extLst>
              <a:ext uri="{FF2B5EF4-FFF2-40B4-BE49-F238E27FC236}">
                <a16:creationId xmlns:a16="http://schemas.microsoft.com/office/drawing/2014/main" id="{C0F44ADD-EDFA-6E43-950D-095EECE28D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6143" b="2149"/>
          <a:stretch/>
        </p:blipFill>
        <p:spPr>
          <a:xfrm>
            <a:off x="630392" y="1321832"/>
            <a:ext cx="8345333" cy="509166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6A59DDF-A152-EF4D-86BA-B711D9B84E27}"/>
              </a:ext>
            </a:extLst>
          </p:cNvPr>
          <p:cNvSpPr txBox="1"/>
          <p:nvPr/>
        </p:nvSpPr>
        <p:spPr>
          <a:xfrm>
            <a:off x="4282738" y="1484784"/>
            <a:ext cx="23893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Moduli fotovoltaici (elettricità)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D00CFFC-E215-3E48-A63D-6C7893E3FD24}"/>
              </a:ext>
            </a:extLst>
          </p:cNvPr>
          <p:cNvSpPr txBox="1"/>
          <p:nvPr/>
        </p:nvSpPr>
        <p:spPr>
          <a:xfrm>
            <a:off x="5706824" y="1830534"/>
            <a:ext cx="154130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Collettori solari   </a:t>
            </a:r>
            <a:b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          (calore)</a:t>
            </a:r>
          </a:p>
        </p:txBody>
      </p:sp>
      <p:sp>
        <p:nvSpPr>
          <p:cNvPr id="8" name="Textfeld 13">
            <a:extLst>
              <a:ext uri="{FF2B5EF4-FFF2-40B4-BE49-F238E27FC236}">
                <a16:creationId xmlns:a16="http://schemas.microsoft.com/office/drawing/2014/main" id="{9FD6CCB6-3CD4-6244-BA51-ABAEBA4E5A41}"/>
              </a:ext>
            </a:extLst>
          </p:cNvPr>
          <p:cNvSpPr txBox="1"/>
          <p:nvPr/>
        </p:nvSpPr>
        <p:spPr>
          <a:xfrm>
            <a:off x="9048328" y="1270618"/>
            <a:ext cx="2808312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b="1" dirty="0"/>
              <a:t>Fotovoltaico (FV)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Produzione di elettricità per il consumo proprio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Combinazione con una pompa di calore</a:t>
            </a:r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it-IT" dirty="0">
              <a:solidFill>
                <a:prstClr val="black"/>
              </a:solidFill>
            </a:endParaRPr>
          </a:p>
          <a:p>
            <a:r>
              <a:rPr lang="it-IT" b="1" dirty="0"/>
              <a:t>Calore solare </a:t>
            </a:r>
            <a:br>
              <a:rPr lang="it-IT" b="1" dirty="0"/>
            </a:br>
            <a:r>
              <a:rPr lang="it-IT" dirty="0"/>
              <a:t>(collettori solari)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Combinazione con riscaldamenti a legna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Integrazione al riscaldamento (</a:t>
            </a:r>
            <a:r>
              <a:rPr lang="it-IT" dirty="0"/>
              <a:t>produzione di acqua calda)</a:t>
            </a:r>
            <a:endParaRPr lang="it-IT" dirty="0">
              <a:solidFill>
                <a:prstClr val="black"/>
              </a:solidFill>
            </a:endParaRP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D’estate il fabbisogno di acqua calda può essere soddisfatto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Nei mesi estivi l’impianto può restare spento</a:t>
            </a:r>
          </a:p>
        </p:txBody>
      </p:sp>
    </p:spTree>
    <p:extLst>
      <p:ext uri="{BB962C8B-B14F-4D97-AF65-F5344CB8AC3E}">
        <p14:creationId xmlns:p14="http://schemas.microsoft.com/office/powerpoint/2010/main" val="37816190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XXX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4" y="636438"/>
            <a:ext cx="10938216" cy="555088"/>
          </a:xfrm>
        </p:spPr>
        <p:txBody>
          <a:bodyPr/>
          <a:lstStyle/>
          <a:p>
            <a:r>
              <a:rPr lang="de-CH" dirty="0"/>
              <a:t>finanziare LA sostituzione del riscaldamento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32F67DE-AA54-2EA5-026F-8C99FD1DF2A7}"/>
              </a:ext>
            </a:extLst>
          </p:cNvPr>
          <p:cNvSpPr/>
          <p:nvPr/>
        </p:nvSpPr>
        <p:spPr>
          <a:xfrm>
            <a:off x="9651538" y="1429033"/>
            <a:ext cx="2376264" cy="19700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Qui</a:t>
            </a:r>
            <a:r>
              <a:rPr lang="de-DE" dirty="0">
                <a:solidFill>
                  <a:schemeClr val="tx1"/>
                </a:solidFill>
              </a:rPr>
              <a:t> si </a:t>
            </a:r>
            <a:r>
              <a:rPr lang="de-DE" dirty="0" err="1">
                <a:solidFill>
                  <a:schemeClr val="tx1"/>
                </a:solidFill>
              </a:rPr>
              <a:t>potrebbe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inserire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l’intervento</a:t>
            </a:r>
            <a:r>
              <a:rPr lang="de-DE" dirty="0">
                <a:solidFill>
                  <a:schemeClr val="tx1"/>
                </a:solidFill>
              </a:rPr>
              <a:t> di </a:t>
            </a:r>
            <a:r>
              <a:rPr lang="de-DE" dirty="0" err="1">
                <a:solidFill>
                  <a:schemeClr val="tx1"/>
                </a:solidFill>
              </a:rPr>
              <a:t>un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rappresentante</a:t>
            </a:r>
            <a:r>
              <a:rPr lang="de-DE" dirty="0">
                <a:solidFill>
                  <a:schemeClr val="tx1"/>
                </a:solidFill>
              </a:rPr>
              <a:t> di </a:t>
            </a:r>
            <a:r>
              <a:rPr lang="de-DE" dirty="0" err="1">
                <a:solidFill>
                  <a:schemeClr val="tx1"/>
                </a:solidFill>
              </a:rPr>
              <a:t>una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banca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ubicata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nel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comune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21477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it-IT" dirty="0">
                <a:ea typeface="+mn-lt"/>
                <a:cs typeface="+mn-lt"/>
              </a:rPr>
              <a:t>Spesso l’apparenza inganna: talvolta i costi d’investimento per i sistemi di riscaldamento rispettosi del clima sono superiori a quelli per la sostituzione dell’impianto a olio a gas con un impianto identico. Tuttavia il passaggio alle energie rinnovabili per i proprietari di case conviene sicuramente:</a:t>
            </a:r>
          </a:p>
          <a:p>
            <a:pPr marL="342900" indent="-342900">
              <a:lnSpc>
                <a:spcPct val="113999"/>
              </a:lnSpc>
              <a:buClr>
                <a:schemeClr val="accent2"/>
              </a:buClr>
              <a:buFont typeface="Arial,Sans-Serif" panose="020B0604020202020204" pitchFamily="34" charset="0"/>
              <a:buChar char="•"/>
            </a:pPr>
            <a:r>
              <a:rPr lang="it-IT" dirty="0">
                <a:ea typeface="+mn-lt"/>
                <a:cs typeface="+mn-lt"/>
              </a:rPr>
              <a:t>nessuna tassa sul CO</a:t>
            </a:r>
            <a:r>
              <a:rPr lang="it-IT" baseline="-25000" dirty="0">
                <a:ea typeface="+mn-lt"/>
                <a:cs typeface="+mn-lt"/>
              </a:rPr>
              <a:t>2 </a:t>
            </a:r>
            <a:r>
              <a:rPr lang="it-IT" dirty="0">
                <a:ea typeface="+mn-lt"/>
                <a:cs typeface="+mn-lt"/>
              </a:rPr>
              <a:t>se si utilizzano le energie rinnovabili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costi energetici e d’esercizio ridotti</a:t>
            </a:r>
            <a:endParaRPr lang="it-IT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incentivi e detrazioni fiscali</a:t>
            </a:r>
            <a:endParaRPr lang="it-IT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maggiore indipendenza dalle oscillazioni dei prezzi dell’energia grazie all’utilizzo delle energie rinnovabili locali</a:t>
            </a:r>
            <a:endParaRPr lang="it-IT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mantenimento o aumento del valore dell’immobile</a:t>
            </a:r>
            <a:endParaRPr lang="it-IT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</a:pPr>
            <a:endParaRPr lang="it-IT" dirty="0"/>
          </a:p>
          <a:p>
            <a:pPr marL="623888">
              <a:lnSpc>
                <a:spcPct val="100000"/>
              </a:lnSpc>
              <a:spcAft>
                <a:spcPts val="600"/>
              </a:spcAft>
            </a:pPr>
            <a:r>
              <a:rPr lang="it-IT" dirty="0">
                <a:solidFill>
                  <a:schemeClr val="accent2"/>
                </a:solidFill>
              </a:rPr>
              <a:t>È significativa solamente un’analisi complessiva dei costi per acquisto, energia, esercizio e manutenzione di un riscaldamento lungo il ciclo di vita di 20 anni!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it-IT" sz="1000" b="1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7636514" cy="555088"/>
          </a:xfrm>
        </p:spPr>
        <p:txBody>
          <a:bodyPr/>
          <a:lstStyle/>
          <a:p>
            <a:r>
              <a:rPr lang="it-IT" dirty="0"/>
              <a:t>Calcoli corretti – i costi totali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7F24ED3-08E6-C84A-A968-5EEF55526B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3852" y="5661248"/>
            <a:ext cx="837772" cy="8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79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5"/>
          <p:cNvSpPr txBox="1"/>
          <p:nvPr/>
        </p:nvSpPr>
        <p:spPr>
          <a:xfrm>
            <a:off x="8446597" y="2424251"/>
            <a:ext cx="248471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 case non è isolato o lo è in modo inadeguato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feld 11"/>
          <p:cNvSpPr txBox="1"/>
          <p:nvPr/>
        </p:nvSpPr>
        <p:spPr>
          <a:xfrm>
            <a:off x="5367634" y="1272049"/>
            <a:ext cx="31892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feld 15">
            <a:extLst>
              <a:ext uri="{FF2B5EF4-FFF2-40B4-BE49-F238E27FC236}">
                <a16:creationId xmlns:a16="http://schemas.microsoft.com/office/drawing/2014/main" id="{B3C6091D-0BD2-254B-A919-7B992A0E2F38}"/>
              </a:ext>
            </a:extLst>
          </p:cNvPr>
          <p:cNvSpPr txBox="1"/>
          <p:nvPr/>
        </p:nvSpPr>
        <p:spPr>
          <a:xfrm>
            <a:off x="4619575" y="841578"/>
            <a:ext cx="394094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feld 5">
            <a:extLst>
              <a:ext uri="{FF2B5EF4-FFF2-40B4-BE49-F238E27FC236}">
                <a16:creationId xmlns:a16="http://schemas.microsoft.com/office/drawing/2014/main" id="{D7E7EB12-2F47-6546-B21C-06D0E87B79C8}"/>
              </a:ext>
            </a:extLst>
          </p:cNvPr>
          <p:cNvSpPr txBox="1"/>
          <p:nvPr/>
        </p:nvSpPr>
        <p:spPr>
          <a:xfrm>
            <a:off x="7392143" y="5503635"/>
            <a:ext cx="353916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edifici residenziali sono ancora riscaldati con vettori energetici fossili e riscaldatori elettrici</a:t>
            </a:r>
            <a:endParaRPr lang="it-IT" sz="2000" dirty="0">
              <a:solidFill>
                <a:srgbClr val="3F4444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F02F88-61F6-3E46-A766-0D9278566299}"/>
              </a:ext>
            </a:extLst>
          </p:cNvPr>
          <p:cNvSpPr/>
          <p:nvPr/>
        </p:nvSpPr>
        <p:spPr>
          <a:xfrm>
            <a:off x="7432987" y="4325284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più di </a:t>
            </a:r>
            <a:r>
              <a:rPr lang="it-IT" sz="6000" dirty="0">
                <a:solidFill>
                  <a:srgbClr val="15934C"/>
                </a:solidFill>
              </a:rPr>
              <a:t>1 milione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86CE210-0F6A-AD43-A4A8-E528A650BCAC}"/>
              </a:ext>
            </a:extLst>
          </p:cNvPr>
          <p:cNvSpPr/>
          <p:nvPr/>
        </p:nvSpPr>
        <p:spPr>
          <a:xfrm>
            <a:off x="8018195" y="1319243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∼</a:t>
            </a:r>
            <a:r>
              <a:rPr lang="it-IT" sz="6000" dirty="0">
                <a:solidFill>
                  <a:srgbClr val="15934C"/>
                </a:solidFill>
              </a:rPr>
              <a:t>1</a:t>
            </a:r>
            <a:r>
              <a:rPr lang="it-IT" sz="3200" spc="300" dirty="0">
                <a:solidFill>
                  <a:srgbClr val="15934C"/>
                </a:solidFill>
              </a:rPr>
              <a:t>MIO</a:t>
            </a:r>
          </a:p>
        </p:txBody>
      </p:sp>
      <p:sp>
        <p:nvSpPr>
          <p:cNvPr id="18" name="Textfeld 15">
            <a:extLst>
              <a:ext uri="{FF2B5EF4-FFF2-40B4-BE49-F238E27FC236}">
                <a16:creationId xmlns:a16="http://schemas.microsoft.com/office/drawing/2014/main" id="{AF83EEC9-5D2F-E272-2F4C-6595708100F1}"/>
              </a:ext>
            </a:extLst>
          </p:cNvPr>
          <p:cNvSpPr txBox="1"/>
          <p:nvPr/>
        </p:nvSpPr>
        <p:spPr>
          <a:xfrm>
            <a:off x="2514306" y="2020848"/>
            <a:ext cx="3940943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d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lle emissioni di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</a:t>
            </a:r>
            <a:r>
              <a:rPr kumimoji="0" lang="it-IT" sz="2000" i="0" u="none" strike="noStrike" kern="1200" cap="none" spc="0" normalizeH="0" baseline="-28799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 della Svizzera è provocato dagli edifici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itel 15">
            <a:extLst>
              <a:ext uri="{FF2B5EF4-FFF2-40B4-BE49-F238E27FC236}">
                <a16:creationId xmlns:a16="http://schemas.microsoft.com/office/drawing/2014/main" id="{569E063F-1D0D-611D-5A5A-9D29361A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9426047" cy="635611"/>
          </a:xfrm>
          <a:blipFill>
            <a:blip r:embed="rId3"/>
            <a:stretch>
              <a:fillRect/>
            </a:stretch>
          </a:blipFill>
        </p:spPr>
        <p:txBody>
          <a:bodyPr vert="horz" wrap="square" lIns="0" tIns="46800" rIns="0" bIns="0" rtlCol="0" anchor="t">
            <a:noAutofit/>
          </a:bodyPr>
          <a:lstStyle/>
          <a:p>
            <a:r>
              <a:rPr lang="it-IT" dirty="0">
                <a:latin typeface="Arial" panose="020B0604020202020204" pitchFamily="34" charset="0"/>
              </a:rPr>
              <a:t>Obiettivo saldo netto di CO</a:t>
            </a:r>
            <a:r>
              <a:rPr lang="it-IT" baseline="-25000" dirty="0">
                <a:latin typeface="Arial" panose="020B0604020202020204" pitchFamily="34" charset="0"/>
              </a:rPr>
              <a:t>2</a:t>
            </a:r>
            <a:r>
              <a:rPr lang="it-IT" dirty="0">
                <a:latin typeface="Arial" panose="020B0604020202020204" pitchFamily="34" charset="0"/>
              </a:rPr>
              <a:t> pari a zero entro il 2050</a:t>
            </a:r>
          </a:p>
        </p:txBody>
      </p:sp>
      <p:sp>
        <p:nvSpPr>
          <p:cNvPr id="21" name="Textfeld 5">
            <a:extLst>
              <a:ext uri="{FF2B5EF4-FFF2-40B4-BE49-F238E27FC236}">
                <a16:creationId xmlns:a16="http://schemas.microsoft.com/office/drawing/2014/main" id="{F949D84E-F6BB-2C97-8C0E-37307BE42002}"/>
              </a:ext>
            </a:extLst>
          </p:cNvPr>
          <p:cNvSpPr txBox="1"/>
          <p:nvPr/>
        </p:nvSpPr>
        <p:spPr>
          <a:xfrm>
            <a:off x="2468760" y="4580305"/>
            <a:ext cx="276314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degli edifici è riscaldato con sistemi fossili o elettrici 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«</a:t>
            </a: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diretti»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8AC164E-6A51-5F69-D92D-FE98928204A5}"/>
              </a:ext>
            </a:extLst>
          </p:cNvPr>
          <p:cNvSpPr/>
          <p:nvPr/>
        </p:nvSpPr>
        <p:spPr>
          <a:xfrm>
            <a:off x="1000189" y="1581500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3</a:t>
            </a:r>
            <a:r>
              <a:rPr lang="it-IT" sz="6000" spc="300" dirty="0">
                <a:solidFill>
                  <a:srgbClr val="15934C"/>
                </a:solidFill>
              </a:rPr>
              <a:t>0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  <a:endParaRPr lang="it-IT" sz="2400" spc="300" dirty="0">
              <a:solidFill>
                <a:srgbClr val="15934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69BD47F-B466-F558-D7AA-1745666FC650}"/>
              </a:ext>
            </a:extLst>
          </p:cNvPr>
          <p:cNvSpPr/>
          <p:nvPr/>
        </p:nvSpPr>
        <p:spPr>
          <a:xfrm>
            <a:off x="975641" y="4217506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66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7540394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40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3899016" cy="555088"/>
          </a:xfrm>
        </p:spPr>
        <p:txBody>
          <a:bodyPr/>
          <a:lstStyle/>
          <a:p>
            <a:r>
              <a:rPr lang="it-IT" dirty="0"/>
              <a:t>Fattori di costo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FC9DADB-E456-E04F-9250-48A21149C784}"/>
              </a:ext>
            </a:extLst>
          </p:cNvPr>
          <p:cNvGrpSpPr/>
          <p:nvPr/>
        </p:nvGrpSpPr>
        <p:grpSpPr>
          <a:xfrm>
            <a:off x="4751818" y="1862807"/>
            <a:ext cx="2253975" cy="2253973"/>
            <a:chOff x="4893028" y="2194998"/>
            <a:chExt cx="1944216" cy="1944216"/>
          </a:xfrm>
        </p:grpSpPr>
        <p:sp>
          <p:nvSpPr>
            <p:cNvPr id="6" name="Bogen 5">
              <a:extLst>
                <a:ext uri="{FF2B5EF4-FFF2-40B4-BE49-F238E27FC236}">
                  <a16:creationId xmlns:a16="http://schemas.microsoft.com/office/drawing/2014/main" id="{BA8665C2-9E91-F646-822A-65023516C3AD}"/>
                </a:ext>
              </a:extLst>
            </p:cNvPr>
            <p:cNvSpPr/>
            <p:nvPr/>
          </p:nvSpPr>
          <p:spPr>
            <a:xfrm rot="7777123">
              <a:off x="4893028" y="2194998"/>
              <a:ext cx="1944216" cy="1944216"/>
            </a:xfrm>
            <a:prstGeom prst="arc">
              <a:avLst>
                <a:gd name="adj1" fmla="val 18196319"/>
                <a:gd name="adj2" fmla="val 20176985"/>
              </a:avLst>
            </a:prstGeom>
            <a:solidFill>
              <a:schemeClr val="accent2">
                <a:alpha val="60000"/>
              </a:schemeClr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7" name="Bogen 6">
              <a:extLst>
                <a:ext uri="{FF2B5EF4-FFF2-40B4-BE49-F238E27FC236}">
                  <a16:creationId xmlns:a16="http://schemas.microsoft.com/office/drawing/2014/main" id="{FFCD283E-D510-8F41-A870-E4F46AB42D03}"/>
                </a:ext>
              </a:extLst>
            </p:cNvPr>
            <p:cNvSpPr/>
            <p:nvPr/>
          </p:nvSpPr>
          <p:spPr>
            <a:xfrm rot="7777123">
              <a:off x="4893028" y="2194998"/>
              <a:ext cx="1944216" cy="1944216"/>
            </a:xfrm>
            <a:prstGeom prst="arc">
              <a:avLst>
                <a:gd name="adj1" fmla="val 20179432"/>
                <a:gd name="adj2" fmla="val 4797979"/>
              </a:avLst>
            </a:prstGeom>
            <a:solidFill>
              <a:schemeClr val="accent6"/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8" name="Bogen 7">
              <a:extLst>
                <a:ext uri="{FF2B5EF4-FFF2-40B4-BE49-F238E27FC236}">
                  <a16:creationId xmlns:a16="http://schemas.microsoft.com/office/drawing/2014/main" id="{BCA56D92-4CF3-3845-AFAB-5187F301C3D2}"/>
                </a:ext>
              </a:extLst>
            </p:cNvPr>
            <p:cNvSpPr/>
            <p:nvPr/>
          </p:nvSpPr>
          <p:spPr>
            <a:xfrm rot="7777123">
              <a:off x="4893028" y="2194998"/>
              <a:ext cx="1944216" cy="1944216"/>
            </a:xfrm>
            <a:prstGeom prst="arc">
              <a:avLst>
                <a:gd name="adj1" fmla="val 4769738"/>
                <a:gd name="adj2" fmla="val 18214204"/>
              </a:avLst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2861C899-5B9E-FC4D-A38D-39759DB07697}"/>
              </a:ext>
            </a:extLst>
          </p:cNvPr>
          <p:cNvCxnSpPr>
            <a:cxnSpLocks/>
          </p:cNvCxnSpPr>
          <p:nvPr/>
        </p:nvCxnSpPr>
        <p:spPr>
          <a:xfrm>
            <a:off x="3503712" y="3598950"/>
            <a:ext cx="1364333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F8A8F6A1-3EC0-0F44-A4D2-ED62605C56EE}"/>
              </a:ext>
            </a:extLst>
          </p:cNvPr>
          <p:cNvCxnSpPr>
            <a:cxnSpLocks/>
          </p:cNvCxnSpPr>
          <p:nvPr/>
        </p:nvCxnSpPr>
        <p:spPr>
          <a:xfrm>
            <a:off x="6960096" y="2337328"/>
            <a:ext cx="43061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671A3421-7480-1B43-8DBC-73432E70EE17}"/>
              </a:ext>
            </a:extLst>
          </p:cNvPr>
          <p:cNvCxnSpPr>
            <a:cxnSpLocks/>
          </p:cNvCxnSpPr>
          <p:nvPr/>
        </p:nvCxnSpPr>
        <p:spPr>
          <a:xfrm flipH="1" flipV="1">
            <a:off x="5878806" y="4208107"/>
            <a:ext cx="2" cy="432000"/>
          </a:xfrm>
          <a:prstGeom prst="line">
            <a:avLst/>
          </a:prstGeom>
          <a:ln w="12700">
            <a:solidFill>
              <a:srgbClr val="77BE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2D3A91C2-5FF6-EF42-B0EC-32E45503675E}"/>
              </a:ext>
            </a:extLst>
          </p:cNvPr>
          <p:cNvSpPr txBox="1"/>
          <p:nvPr/>
        </p:nvSpPr>
        <p:spPr>
          <a:xfrm>
            <a:off x="7536160" y="2181140"/>
            <a:ext cx="4110613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b="1" dirty="0"/>
              <a:t>Costi energetici</a:t>
            </a:r>
            <a:r>
              <a:rPr lang="it-IT" dirty="0"/>
              <a:t> </a:t>
            </a:r>
          </a:p>
          <a:p>
            <a:r>
              <a:rPr lang="it-IT" dirty="0"/>
              <a:t>Per olio da riscaldamento, gas, elettricità ecc.; decisivi per i costi totali, ma spesso la relativa quota è sottostimata.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F02F56A-2CC9-0743-853E-2D24A89C1DEC}"/>
              </a:ext>
            </a:extLst>
          </p:cNvPr>
          <p:cNvSpPr txBox="1"/>
          <p:nvPr/>
        </p:nvSpPr>
        <p:spPr>
          <a:xfrm>
            <a:off x="1246671" y="3377110"/>
            <a:ext cx="3481169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b="1" dirty="0"/>
              <a:t>Costi d’investimento</a:t>
            </a:r>
            <a:r>
              <a:rPr lang="it-IT" dirty="0"/>
              <a:t> </a:t>
            </a:r>
          </a:p>
          <a:p>
            <a:r>
              <a:rPr lang="it-IT" dirty="0">
                <a:sym typeface="Wingdings" panose="05000000000000000000" pitchFamily="2" charset="2"/>
              </a:rPr>
              <a:t>Importo una tantum per l’acquisto del sistema di riscaldamento incl</a:t>
            </a:r>
            <a:r>
              <a:rPr lang="it-IT">
                <a:sym typeface="Wingdings" panose="05000000000000000000" pitchFamily="2" charset="2"/>
              </a:rPr>
              <a:t>. i costi </a:t>
            </a:r>
            <a:r>
              <a:rPr lang="it-IT" dirty="0">
                <a:sym typeface="Wingdings" panose="05000000000000000000" pitchFamily="2" charset="2"/>
              </a:rPr>
              <a:t>di montaggio; </a:t>
            </a:r>
            <a:r>
              <a:rPr lang="it-IT">
                <a:sym typeface="Wingdings" panose="05000000000000000000" pitchFamily="2" charset="2"/>
              </a:rPr>
              <a:t>spesso in proporzione sono</a:t>
            </a:r>
            <a:r>
              <a:rPr lang="it-IT"/>
              <a:t> </a:t>
            </a:r>
            <a:r>
              <a:rPr lang="it-IT" dirty="0"/>
              <a:t>sovrastimati.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C3F9BCD-4655-8649-879F-2BD56C8E8EEA}"/>
              </a:ext>
            </a:extLst>
          </p:cNvPr>
          <p:cNvSpPr txBox="1"/>
          <p:nvPr/>
        </p:nvSpPr>
        <p:spPr>
          <a:xfrm>
            <a:off x="5807968" y="4675965"/>
            <a:ext cx="4176464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b="1" dirty="0"/>
              <a:t>Costi d’esercizio e di manutenzione</a:t>
            </a:r>
            <a:endParaRPr lang="it-IT" dirty="0"/>
          </a:p>
          <a:p>
            <a:r>
              <a:rPr lang="it-IT" dirty="0">
                <a:sym typeface="Wingdings" panose="05000000000000000000" pitchFamily="2" charset="2"/>
              </a:rPr>
              <a:t>Per riparazioni, manutenzione, controllo e pulizia del camino; nonostante rappresentino la </a:t>
            </a:r>
            <a:r>
              <a:rPr lang="it-IT" dirty="0"/>
              <a:t>quota </a:t>
            </a:r>
            <a:r>
              <a:rPr lang="it-IT"/>
              <a:t>più esigua </a:t>
            </a:r>
            <a:r>
              <a:rPr lang="it-IT" dirty="0"/>
              <a:t>dei costi totali non vanno sottovalutati.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DC7E757-DDEF-FF4D-BAD5-173D8124BA01}"/>
              </a:ext>
            </a:extLst>
          </p:cNvPr>
          <p:cNvSpPr txBox="1"/>
          <p:nvPr/>
        </p:nvSpPr>
        <p:spPr>
          <a:xfrm>
            <a:off x="1698873" y="1892659"/>
            <a:ext cx="291221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/>
              <a:t>Rappresentazione schematica lungo il ciclo di vita di un impianto di riscaldamento</a:t>
            </a:r>
          </a:p>
        </p:txBody>
      </p:sp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2371D2F6-66B4-E549-9244-B969E10262BB}"/>
              </a:ext>
            </a:extLst>
          </p:cNvPr>
          <p:cNvCxnSpPr>
            <a:stCxn id="7" idx="1"/>
          </p:cNvCxnSpPr>
          <p:nvPr/>
        </p:nvCxnSpPr>
        <p:spPr>
          <a:xfrm flipH="1">
            <a:off x="5519936" y="2989794"/>
            <a:ext cx="358869" cy="121831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D7F74239-2158-5F43-9EDA-C07110946B34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629150" y="2295525"/>
            <a:ext cx="1249655" cy="69426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98AB9531-C624-DC4F-BDEA-273314E5BD38}"/>
              </a:ext>
            </a:extLst>
          </p:cNvPr>
          <p:cNvCxnSpPr>
            <a:cxnSpLocks/>
            <a:endCxn id="7" idx="1"/>
          </p:cNvCxnSpPr>
          <p:nvPr/>
        </p:nvCxnSpPr>
        <p:spPr>
          <a:xfrm flipH="1" flipV="1">
            <a:off x="5878805" y="2989794"/>
            <a:ext cx="360070" cy="119485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5CB7AFAE-A5C0-794E-A751-8890716E9161}"/>
              </a:ext>
            </a:extLst>
          </p:cNvPr>
          <p:cNvCxnSpPr>
            <a:cxnSpLocks/>
          </p:cNvCxnSpPr>
          <p:nvPr/>
        </p:nvCxnSpPr>
        <p:spPr>
          <a:xfrm flipV="1">
            <a:off x="1620906" y="1923289"/>
            <a:ext cx="0" cy="70803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5017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D04F74A-A93E-4D0F-8934-B9A3F5C5D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6F3E751-F63F-4761-AFB2-F9C646615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0971850" cy="555088"/>
          </a:xfrm>
        </p:spPr>
        <p:txBody>
          <a:bodyPr/>
          <a:lstStyle/>
          <a:p>
            <a:r>
              <a:rPr lang="de-CH" dirty="0"/>
              <a:t>Confronto annuo riscaldamenti casa unifam.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89CB562-C52D-6546-BE56-013EB872E079}"/>
              </a:ext>
            </a:extLst>
          </p:cNvPr>
          <p:cNvSpPr txBox="1"/>
          <p:nvPr/>
        </p:nvSpPr>
        <p:spPr>
          <a:xfrm>
            <a:off x="1374895" y="5975341"/>
            <a:ext cx="925760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Calcolatore dei costi di riscaldamento e altre </a:t>
            </a:r>
            <a:r>
              <a:rPr lang="de-DE" sz="1600" dirty="0" err="1"/>
              <a:t>informazioni</a:t>
            </a:r>
            <a:r>
              <a:rPr lang="de-DE" sz="1600" dirty="0"/>
              <a:t> </a:t>
            </a:r>
            <a:r>
              <a:rPr lang="de-DE" sz="1600" dirty="0" err="1"/>
              <a:t>su</a:t>
            </a:r>
            <a:r>
              <a:rPr lang="de-DE" sz="1600" dirty="0"/>
              <a:t> </a:t>
            </a:r>
            <a:r>
              <a:rPr lang="de-DE" sz="1600" u="sng" dirty="0" err="1"/>
              <a:t>calorerinnovabile.ch</a:t>
            </a:r>
            <a:endParaRPr lang="de-DE" sz="1600" u="sng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17EB65F-1C78-1B44-8073-7BDC06CF67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40B9443-6B20-A343-85EF-671C5DB41CC5}"/>
              </a:ext>
            </a:extLst>
          </p:cNvPr>
          <p:cNvSpPr txBox="1"/>
          <p:nvPr/>
        </p:nvSpPr>
        <p:spPr>
          <a:xfrm>
            <a:off x="9912428" y="1700808"/>
            <a:ext cx="19128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600" dirty="0"/>
              <a:t>Esempio con un consumo di 3000 litri di </a:t>
            </a:r>
            <a:r>
              <a:rPr lang="de-CH" sz="1600" dirty="0" err="1"/>
              <a:t>olio</a:t>
            </a:r>
            <a:r>
              <a:rPr lang="de-CH" sz="1600" dirty="0"/>
              <a:t> </a:t>
            </a:r>
            <a:r>
              <a:rPr lang="de-CH" sz="1600" dirty="0" err="1"/>
              <a:t>combustibile</a:t>
            </a:r>
            <a:endParaRPr lang="de-CH" sz="1600" dirty="0"/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182AF7CC-D60D-6444-9BF9-CF233E693B7E}"/>
              </a:ext>
            </a:extLst>
          </p:cNvPr>
          <p:cNvCxnSpPr>
            <a:cxnSpLocks/>
          </p:cNvCxnSpPr>
          <p:nvPr/>
        </p:nvCxnSpPr>
        <p:spPr>
          <a:xfrm flipV="1">
            <a:off x="9840416" y="1731438"/>
            <a:ext cx="0" cy="70803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D49ECDE7-308E-688D-579D-F5ED85075E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1585" y="1584442"/>
            <a:ext cx="7416820" cy="423187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1A474A2A-C798-0DB2-EB60-48D4F2D7E42D}"/>
              </a:ext>
            </a:extLst>
          </p:cNvPr>
          <p:cNvSpPr/>
          <p:nvPr/>
        </p:nvSpPr>
        <p:spPr>
          <a:xfrm>
            <a:off x="2351587" y="5229200"/>
            <a:ext cx="3717320" cy="597431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771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30393" y="1844824"/>
            <a:ext cx="10938216" cy="4452465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13000"/>
              </a:lnSpc>
            </a:pPr>
            <a:r>
              <a:rPr lang="it-IT" b="1" dirty="0"/>
              <a:t>Finanziamento della sostituzione del generatore di calore nelle grandi case plurifamiliari</a:t>
            </a:r>
            <a:br>
              <a:rPr lang="it-IT" b="1" dirty="0"/>
            </a:br>
            <a:r>
              <a:rPr lang="it-IT" dirty="0"/>
              <a:t>I proprietari di immobili in locazione hanno le seguenti possibilità di finanziamento:</a:t>
            </a:r>
          </a:p>
          <a:p>
            <a:pPr marL="269875" lvl="1" indent="-263525">
              <a:lnSpc>
                <a:spcPct val="113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aumento dell’ipoteca o credito di costruzione (quota minima di mezzi propri)</a:t>
            </a:r>
          </a:p>
          <a:p>
            <a:pPr marL="269875" lvl="1" indent="-263525">
              <a:lnSpc>
                <a:spcPct val="113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capitale proprio (denaro risparmiato) → caso più diffuso</a:t>
            </a:r>
          </a:p>
          <a:p>
            <a:pPr marL="269875" lvl="1" indent="-263525">
              <a:lnSpc>
                <a:spcPct val="113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contracting per il risparmio energetico (investimento del contractor, rateizzazione tramite le spese accessorie)</a:t>
            </a:r>
          </a:p>
          <a:p>
            <a:endParaRPr lang="it-IT" sz="1100" b="1" dirty="0"/>
          </a:p>
          <a:p>
            <a:r>
              <a:rPr lang="it-IT" b="1" dirty="0"/>
              <a:t>Risparmio fiscale: </a:t>
            </a:r>
            <a:r>
              <a:rPr lang="it-IT" dirty="0"/>
              <a:t>gli investimenti negli immobili del patrimonio privato possono essere dedotti dalle imposte.</a:t>
            </a:r>
          </a:p>
          <a:p>
            <a:r>
              <a:rPr lang="it-IT" b="1" dirty="0"/>
              <a:t>Aumento delle entrate da locazione: </a:t>
            </a:r>
            <a:r>
              <a:rPr lang="it-IT" dirty="0"/>
              <a:t>il</a:t>
            </a:r>
            <a:r>
              <a:rPr lang="it-IT" b="1" dirty="0"/>
              <a:t> </a:t>
            </a:r>
            <a:r>
              <a:rPr lang="it-IT" dirty="0"/>
              <a:t>50–70% degli investimenti che aumentano il valore possono essere traslati sui canoni di locazione.</a:t>
            </a:r>
          </a:p>
          <a:p>
            <a:r>
              <a:rPr lang="it-IT" b="1" dirty="0"/>
              <a:t>Effetto positivo </a:t>
            </a:r>
            <a:r>
              <a:rPr lang="it-IT" dirty="0"/>
              <a:t>sul </a:t>
            </a:r>
            <a:r>
              <a:rPr lang="it-IT" b="1" dirty="0"/>
              <a:t>valore di vendita dell’immobile.</a:t>
            </a:r>
            <a:r>
              <a:rPr lang="it-IT" dirty="0"/>
              <a:t> 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42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164723" cy="632322"/>
          </a:xfrm>
        </p:spPr>
        <p:txBody>
          <a:bodyPr>
            <a:noAutofit/>
          </a:bodyPr>
          <a:lstStyle/>
          <a:p>
            <a:r>
              <a:rPr lang="it-IT" dirty="0"/>
              <a:t>FinanziAre la sostituzione del riscaldamento </a:t>
            </a:r>
            <a:br>
              <a:rPr lang="it-IT" dirty="0"/>
            </a:br>
            <a:r>
              <a:rPr lang="it-IT" dirty="0"/>
              <a:t>immobile in locazione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3593C59-B594-D14D-B1B3-323F353CEE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0461" y="5787198"/>
            <a:ext cx="614435" cy="61443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8543285-B79F-654A-8602-C836792D8E0C}"/>
              </a:ext>
            </a:extLst>
          </p:cNvPr>
          <p:cNvSpPr txBox="1"/>
          <p:nvPr/>
        </p:nvSpPr>
        <p:spPr>
          <a:xfrm>
            <a:off x="1374896" y="5971304"/>
            <a:ext cx="79614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Scheda informativa di calore rinnovabile: </a:t>
            </a:r>
            <a:r>
              <a:rPr lang="it-IT" sz="1600" dirty="0">
                <a:highlight>
                  <a:srgbClr val="FFFF00"/>
                </a:highlight>
              </a:rPr>
              <a:t>«gMFH_Finanzierung»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3092959-7F04-D909-F84D-9ED557821E19}"/>
              </a:ext>
            </a:extLst>
          </p:cNvPr>
          <p:cNvSpPr/>
          <p:nvPr/>
        </p:nvSpPr>
        <p:spPr>
          <a:xfrm>
            <a:off x="8762663" y="4555334"/>
            <a:ext cx="2376264" cy="19700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058831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25223" y="1760355"/>
            <a:ext cx="10941554" cy="3672408"/>
          </a:xfrm>
        </p:spPr>
        <p:txBody>
          <a:bodyPr/>
          <a:lstStyle/>
          <a:p>
            <a:pPr marL="265113" indent="-265113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Fondo di rinnovamento della comunità di proprietari per piani (PPP)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La comunità accende un mutuo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Ogni proprietario finanzia direttamente o costituisce un’ipoteca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0000"/>
                </a:solidFill>
                <a:highlight>
                  <a:srgbClr val="FFFF00"/>
                </a:highlight>
              </a:rPr>
              <a:t>Contracting dell’impianto (investimento del contractor, rateizzazione tramite il prezzo del calore)</a:t>
            </a:r>
          </a:p>
          <a:p>
            <a:endParaRPr lang="it-IT" sz="1000" b="1" dirty="0"/>
          </a:p>
          <a:p>
            <a:r>
              <a:rPr lang="it-IT" dirty="0"/>
              <a:t>Gli </a:t>
            </a:r>
            <a:r>
              <a:rPr lang="it-IT" b="1" dirty="0"/>
              <a:t>investimenti</a:t>
            </a:r>
            <a:r>
              <a:rPr lang="it-IT" dirty="0"/>
              <a:t> nei lavori di manutenzione e nelle misure finalizzate al risparmio energetico (p.es. la sostituzione dell’impianto di riscaldamento) possono essere </a:t>
            </a:r>
            <a:r>
              <a:rPr lang="it-IT" b="1" dirty="0"/>
              <a:t>dedotti dalle imposte,</a:t>
            </a:r>
            <a:r>
              <a:rPr lang="de-CH" dirty="0"/>
              <a:t> così come </a:t>
            </a:r>
            <a:r>
              <a:rPr lang="it-IT" dirty="0"/>
              <a:t>i </a:t>
            </a:r>
            <a:r>
              <a:rPr lang="it-IT" b="1" dirty="0"/>
              <a:t>versamenti nel fondo di rinnovamento</a:t>
            </a:r>
            <a:r>
              <a:rPr lang="de-CH" dirty="0"/>
              <a:t>, </a:t>
            </a:r>
            <a:r>
              <a:rPr lang="it-IT" dirty="0"/>
              <a:t>mentre le spese derivanti dal fondo di rinnovamento no.</a:t>
            </a:r>
          </a:p>
          <a:p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</a:rPr>
              <a:t>Gli amministratori professionali garantiscono 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</a:rPr>
              <a:t>che l’immobile </a:t>
            </a:r>
            <a:r>
              <a:rPr lang="it-IT" b="1" dirty="0">
                <a:solidFill>
                  <a:srgbClr val="000000"/>
                </a:solidFill>
                <a:latin typeface="Arial" panose="020B0604020202020204" pitchFamily="34" charset="0"/>
              </a:rPr>
              <a:t>rimanga al passo con il futuro </a:t>
            </a: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</a:rPr>
              <a:t>e </a:t>
            </a:r>
            <a:r>
              <a:rPr lang="it-IT" sz="2000" b="1" dirty="0">
                <a:solidFill>
                  <a:srgbClr val="000000"/>
                </a:solidFill>
                <a:latin typeface="Arial" panose="020B0604020202020204" pitchFamily="34" charset="0"/>
              </a:rPr>
              <a:t>conservi il suo valore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43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164723" cy="632322"/>
          </a:xfrm>
          <a:blipFill>
            <a:blip r:embed="rId2"/>
            <a:stretch>
              <a:fillRect/>
            </a:stretch>
          </a:blipFill>
        </p:spPr>
        <p:txBody>
          <a:bodyPr vert="horz" wrap="none" lIns="0" tIns="46800" rIns="0" bIns="0" rtlCol="0" anchor="t">
            <a:noAutofit/>
          </a:bodyPr>
          <a:lstStyle/>
          <a:p>
            <a:r>
              <a:rPr lang="it-IT" dirty="0"/>
              <a:t>Finanziare la sostituzione del riscaldamento </a:t>
            </a:r>
            <a:br>
              <a:rPr lang="it-IT" dirty="0"/>
            </a:br>
            <a:r>
              <a:rPr lang="it-IT" dirty="0"/>
              <a:t>proprietà per piani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1B69D2B-A5F6-F340-90BB-8B9E1B76DA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0461" y="5664087"/>
            <a:ext cx="614435" cy="61443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3A89293-DDFD-EB4D-8447-7C95E9A7E616}"/>
              </a:ext>
            </a:extLst>
          </p:cNvPr>
          <p:cNvSpPr txBox="1"/>
          <p:nvPr/>
        </p:nvSpPr>
        <p:spPr>
          <a:xfrm>
            <a:off x="1374896" y="5848195"/>
            <a:ext cx="79614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>
                <a:highlight>
                  <a:srgbClr val="FFFF00"/>
                </a:highlight>
              </a:rPr>
              <a:t>Scheda informativa di calore rinnovabile: «STWE_Finanzierung»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6BF7436-250B-1582-9AFA-973BE3522BA0}"/>
              </a:ext>
            </a:extLst>
          </p:cNvPr>
          <p:cNvSpPr/>
          <p:nvPr/>
        </p:nvSpPr>
        <p:spPr>
          <a:xfrm>
            <a:off x="9336360" y="794042"/>
            <a:ext cx="2376264" cy="19700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FC3049E-4C5B-FE6D-C945-774F20597953}"/>
              </a:ext>
            </a:extLst>
          </p:cNvPr>
          <p:cNvSpPr/>
          <p:nvPr/>
        </p:nvSpPr>
        <p:spPr>
          <a:xfrm>
            <a:off x="7452141" y="4710260"/>
            <a:ext cx="2376264" cy="19700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514147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3105017" cy="555088"/>
          </a:xfrm>
        </p:spPr>
        <p:txBody>
          <a:bodyPr/>
          <a:lstStyle/>
          <a:p>
            <a:r>
              <a:rPr lang="it-IT" dirty="0"/>
              <a:t>CONCLUSIONE</a:t>
            </a:r>
          </a:p>
        </p:txBody>
      </p:sp>
      <p:sp>
        <p:nvSpPr>
          <p:cNvPr id="3" name="Untertitel 2"/>
          <p:cNvSpPr>
            <a:spLocks noGrp="1"/>
          </p:cNvSpPr>
          <p:nvPr>
            <p:ph sz="half" idx="1"/>
          </p:nvPr>
        </p:nvSpPr>
        <p:spPr>
          <a:xfrm>
            <a:off x="627054" y="2996952"/>
            <a:ext cx="6117018" cy="2792365"/>
          </a:xfrm>
        </p:spPr>
        <p:txBody>
          <a:bodyPr>
            <a:noAutofit/>
          </a:bodyPr>
          <a:lstStyle/>
          <a:p>
            <a:pPr algn="l"/>
            <a:r>
              <a:rPr lang="it-IT" sz="2400" dirty="0"/>
              <a:t>I riscaldamenti a energie rinnovabili sono più vantaggiosi dal punto di vista economico ed ecologico dei sistemi di riscaldamento a energie fossili e dei riscaldamenti elettrici diretti – sin dal primo giorno!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78EF2645-2236-3648-88D9-166771D928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" r="64"/>
          <a:stretch/>
        </p:blipFill>
        <p:spPr>
          <a:xfrm>
            <a:off x="7067733" y="0"/>
            <a:ext cx="5124267" cy="6858000"/>
          </a:xfrm>
        </p:spPr>
      </p:pic>
    </p:spTree>
    <p:extLst>
      <p:ext uri="{BB962C8B-B14F-4D97-AF65-F5344CB8AC3E}">
        <p14:creationId xmlns:p14="http://schemas.microsoft.com/office/powerpoint/2010/main" val="28743980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4B3F8-DE18-BD43-9532-3CF6E49E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1	Pianificare in anticipo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Se il vostro impianto di riscaldamento ha 10 o più anni, dovreste iniziare a pensare alla sua sostituzione. 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2	Rivolgersi a un/a esperto/a «prima consulenza»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Chiedete a un esperto/a «prima consulenza» di illustrarvi i sistemi di riscaldamento a energia rinnovabile più indicati per il vostro edificio e i relativi costi.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3	Calcoli corretti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Non tenete conto solo dei costi d’investimento iniziali, ma anche dei costi d’esercizio previsti lungo l’intera durata di vita, mediamente di 20 anni, e degli incentivi. Considerate anche le possibili detrazioni fiscali.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AF42-8376-E743-A076-1A1AE890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45</a:t>
            </a:fld>
            <a:endParaRPr lang="it-IT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B34BB3C-21FD-DC4E-94DE-B170CD15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1010223" cy="555088"/>
          </a:xfrm>
        </p:spPr>
        <p:txBody>
          <a:bodyPr/>
          <a:lstStyle/>
          <a:p>
            <a:r>
              <a:rPr lang="it-IT" dirty="0"/>
              <a:t>7 passi per la sostituzione del riscaldamento</a:t>
            </a:r>
          </a:p>
        </p:txBody>
      </p:sp>
    </p:spTree>
    <p:extLst>
      <p:ext uri="{BB962C8B-B14F-4D97-AF65-F5344CB8AC3E}">
        <p14:creationId xmlns:p14="http://schemas.microsoft.com/office/powerpoint/2010/main" val="17352357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4B3F8-DE18-BD43-9532-3CF6E49E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4	Richiedere e confrontare le offerte</a:t>
            </a:r>
          </a:p>
          <a:p>
            <a:pPr marL="314325" indent="-30797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	Per questo sistema di riscaldamento richiedete due-tre offerte a diversi installatori.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5	Informare le autorità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 indent="-30797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	In molti casi (a seconda della tecnologia e della località) per la sostituzione del riscaldamento è necessario un permesso di costruzione del vostro Comune.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6	Richiedere gli incentivi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tabLst>
                <a:tab pos="307975" algn="l"/>
              </a:tabLst>
            </a:pPr>
            <a:r>
              <a:rPr lang="it-IT" dirty="0"/>
              <a:t>Richiedete subito gli incentivi finanziari, prima dell’inizio dei lavori, e la relativa conferma.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AF42-8376-E743-A076-1A1AE890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46</a:t>
            </a:fld>
            <a:endParaRPr lang="it-IT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B34BB3C-21FD-DC4E-94DE-B170CD15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1010223" cy="555088"/>
          </a:xfrm>
        </p:spPr>
        <p:txBody>
          <a:bodyPr/>
          <a:lstStyle/>
          <a:p>
            <a:r>
              <a:rPr lang="it-IT" dirty="0"/>
              <a:t>7 passi per la sostituzione del riscaldamento</a:t>
            </a:r>
          </a:p>
        </p:txBody>
      </p:sp>
    </p:spTree>
    <p:extLst>
      <p:ext uri="{BB962C8B-B14F-4D97-AF65-F5344CB8AC3E}">
        <p14:creationId xmlns:p14="http://schemas.microsoft.com/office/powerpoint/2010/main" val="23076322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4B3F8-DE18-BD43-9532-3CF6E49E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14325" indent="-307975">
              <a:tabLst>
                <a:tab pos="307975" algn="l"/>
              </a:tabLst>
            </a:pPr>
            <a:r>
              <a:rPr lang="de-CH" dirty="0">
                <a:solidFill>
                  <a:schemeClr val="accent2"/>
                </a:solidFill>
              </a:rPr>
              <a:t>7	Sostituire il riscaldamento</a:t>
            </a:r>
            <a:endParaRPr lang="de-CH" dirty="0">
              <a:solidFill>
                <a:schemeClr val="accent2"/>
              </a:solidFill>
              <a:sym typeface="Wingdings" panose="05000000000000000000" pitchFamily="2" charset="2"/>
            </a:endParaRPr>
          </a:p>
          <a:p>
            <a:pPr marL="581025" indent="-266700">
              <a:spcAft>
                <a:spcPts val="600"/>
              </a:spcAft>
              <a:buClr>
                <a:srgbClr val="15934C"/>
              </a:buClr>
              <a:buFont typeface="Arial" panose="020B0604020202020204" pitchFamily="34" charset="0"/>
              <a:buChar char="•"/>
              <a:tabLst>
                <a:tab pos="307975" algn="l"/>
              </a:tabLst>
            </a:pPr>
            <a:r>
              <a:rPr lang="it-IT" dirty="0"/>
              <a:t>Dopo la sottoscrizione dei contratti con gli artigiani, i lavori possono iniziare</a:t>
            </a:r>
            <a:r>
              <a:rPr lang="de-CH" dirty="0"/>
              <a:t>.</a:t>
            </a:r>
          </a:p>
          <a:p>
            <a:pPr marL="581025" indent="-266700">
              <a:spcAft>
                <a:spcPts val="600"/>
              </a:spcAft>
              <a:buClr>
                <a:srgbClr val="15934C"/>
              </a:buClr>
              <a:buFont typeface="Arial" panose="020B0604020202020204" pitchFamily="34" charset="0"/>
              <a:buChar char="•"/>
              <a:tabLst>
                <a:tab pos="307975" algn="l"/>
              </a:tabLst>
            </a:pPr>
            <a:r>
              <a:rPr lang="it-IT" dirty="0"/>
              <a:t>Solitamente, a seconda dell’entità, l’intervento dura alcune settimane</a:t>
            </a:r>
            <a:r>
              <a:rPr lang="de-CH" dirty="0"/>
              <a:t>. </a:t>
            </a:r>
            <a:r>
              <a:rPr lang="it-IT" dirty="0"/>
              <a:t>Durante l’intervento è possibile utilizzare un riscaldamento ausiliario per il riscaldamento e la produzione di acqua calda</a:t>
            </a:r>
            <a:r>
              <a:rPr lang="de-CH" dirty="0"/>
              <a:t>. </a:t>
            </a:r>
          </a:p>
          <a:p>
            <a:pPr marL="581025" indent="-266700">
              <a:spcAft>
                <a:spcPts val="600"/>
              </a:spcAft>
              <a:buClr>
                <a:srgbClr val="15934C"/>
              </a:buClr>
              <a:buFont typeface="Arial" panose="020B0604020202020204" pitchFamily="34" charset="0"/>
              <a:buChar char="•"/>
              <a:tabLst>
                <a:tab pos="307975" algn="l"/>
              </a:tabLst>
            </a:pPr>
            <a:r>
              <a:rPr lang="it-IT" dirty="0"/>
              <a:t>Al termine dei lavori potete richiedere al Cantone il pagamento degli incentivi finanziari</a:t>
            </a:r>
            <a:r>
              <a:rPr lang="de-CH" dirty="0"/>
              <a:t>.</a:t>
            </a:r>
          </a:p>
          <a:p>
            <a:pPr marL="314325">
              <a:tabLst>
                <a:tab pos="307975" algn="l"/>
              </a:tabLst>
            </a:pPr>
            <a:endParaRPr lang="de-CH" dirty="0"/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endParaRPr lang="de-CH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AF42-8376-E743-A076-1A1AE890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47</a:t>
            </a:fld>
            <a:endParaRPr lang="de-CH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B34BB3C-21FD-DC4E-94DE-B170CD15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1010223" cy="555088"/>
          </a:xfrm>
        </p:spPr>
        <p:txBody>
          <a:bodyPr/>
          <a:lstStyle/>
          <a:p>
            <a:r>
              <a:rPr lang="it-IT" dirty="0"/>
              <a:t>7 passi per la sostituzione </a:t>
            </a:r>
            <a:r>
              <a:rPr lang="de-CH" dirty="0"/>
              <a:t>del riscaldamento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BEC8E5-507D-2549-8CB9-CAE5C06D4897}"/>
              </a:ext>
            </a:extLst>
          </p:cNvPr>
          <p:cNvSpPr txBox="1"/>
          <p:nvPr/>
        </p:nvSpPr>
        <p:spPr>
          <a:xfrm>
            <a:off x="1374896" y="5848195"/>
            <a:ext cx="7961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Video esplicativo e altre informazioni su</a:t>
            </a:r>
            <a:br>
              <a:rPr lang="de-DE" sz="1600" dirty="0"/>
            </a:br>
            <a:r>
              <a:rPr lang="de-DE" sz="1600" u="sng" dirty="0"/>
              <a:t>calorerinnovabile.ch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D1A74C2-9BA6-1C49-87D7-A7E0B3DAE1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547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644681" cy="555088"/>
          </a:xfrm>
        </p:spPr>
        <p:txBody>
          <a:bodyPr/>
          <a:lstStyle/>
          <a:p>
            <a:r>
              <a:rPr lang="it-IT" dirty="0"/>
              <a:t>sintesi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C5DAFE54-8925-4345-AA8B-9CB89FCCBFBB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0C0C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350" indent="-6350">
              <a:spcBef>
                <a:spcPts val="0"/>
              </a:spcBef>
              <a:spcAft>
                <a:spcPts val="1800"/>
              </a:spcAft>
              <a:buNone/>
              <a:tabLst>
                <a:tab pos="1104900" algn="l"/>
              </a:tabLst>
              <a:defRPr/>
            </a:pPr>
            <a:r>
              <a:rPr lang="it-IT" sz="2000" dirty="0">
                <a:latin typeface="+mn-lt"/>
              </a:rPr>
              <a:t>Il passaggio alle energie rinnovabili ha numerosi vantaggi:</a:t>
            </a:r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 dirty="0"/>
              <a:t>basta emissioni di CO</a:t>
            </a:r>
            <a:r>
              <a:rPr lang="it-IT" sz="2000" baseline="-25000" dirty="0"/>
              <a:t>2</a:t>
            </a:r>
            <a:r>
              <a:rPr lang="it-IT" sz="2000" dirty="0"/>
              <a:t>: niente più tassa sul CO</a:t>
            </a:r>
            <a:r>
              <a:rPr lang="it-IT" sz="2000" baseline="-25000" dirty="0"/>
              <a:t>2</a:t>
            </a:r>
            <a:r>
              <a:rPr lang="it-IT" sz="2000" dirty="0"/>
              <a:t> → </a:t>
            </a:r>
            <a:r>
              <a:rPr lang="it-IT" sz="2000" b="1" dirty="0"/>
              <a:t>costi energetici molto più bassi</a:t>
            </a:r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 b="1"/>
              <a:t>è </a:t>
            </a:r>
            <a:r>
              <a:rPr lang="it-IT" sz="2000" b="1" dirty="0"/>
              <a:t>ripagato</a:t>
            </a:r>
            <a:r>
              <a:rPr lang="it-IT" sz="2000" dirty="0"/>
              <a:t>: incentivi finanziari mirati da parte di Confederazione e Cantoni </a:t>
            </a:r>
            <a:br>
              <a:rPr lang="it-IT" sz="2000" dirty="0"/>
            </a:br>
            <a:r>
              <a:rPr lang="it-IT" sz="2000" dirty="0"/>
              <a:t>(Programma Edifici, detrazioni fiscali…).</a:t>
            </a:r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 b="1" dirty="0"/>
              <a:t>costi annuali, energetici e d’esercizio più bassi</a:t>
            </a:r>
            <a:br>
              <a:rPr lang="it-IT" sz="2000" b="1" dirty="0"/>
            </a:br>
            <a:r>
              <a:rPr lang="it-IT" sz="2000" dirty="0">
                <a:hlinkClick r:id="rId2"/>
              </a:rPr>
              <a:t>www.calorerinnovabile.ch/calcolatoredeicosti</a:t>
            </a:r>
            <a:endParaRPr lang="it-IT" sz="2000" dirty="0"/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/>
              <a:t>il riscaldamento rinnovabile aumenta il </a:t>
            </a:r>
            <a:r>
              <a:rPr lang="it-IT" sz="2000" b="1"/>
              <a:t>valore di mercato</a:t>
            </a:r>
            <a:r>
              <a:rPr lang="it-IT" sz="2000"/>
              <a:t> degli edifici</a:t>
            </a:r>
            <a:br>
              <a:rPr lang="it-IT" sz="2000" dirty="0"/>
            </a:br>
            <a:r>
              <a:rPr lang="it-IT" sz="2000" dirty="0"/>
              <a:t>(valore di locazione e di vendita)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F65F99E-552E-3741-853D-19143E35D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2257048"/>
            <a:ext cx="733007" cy="73300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950F5892-717C-D344-A2F0-CE4E31BCA5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0367" y="3949888"/>
            <a:ext cx="733007" cy="73300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FA01D80-A558-A84C-B8F0-5FBC5D0B59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0367" y="3086597"/>
            <a:ext cx="733007" cy="73300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5162F60-29E2-0442-9505-CDD87947257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50367" y="4694873"/>
            <a:ext cx="733007" cy="73300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F9A03B5-F204-6B4B-A31E-4044B6FB87BE}"/>
              </a:ext>
            </a:extLst>
          </p:cNvPr>
          <p:cNvSpPr txBox="1"/>
          <p:nvPr/>
        </p:nvSpPr>
        <p:spPr>
          <a:xfrm>
            <a:off x="1374896" y="5848195"/>
            <a:ext cx="7961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Altri effetti positivi su</a:t>
            </a:r>
            <a:br>
              <a:rPr lang="it-IT" sz="1600" dirty="0"/>
            </a:br>
            <a:r>
              <a:rPr lang="it-IT" sz="1600" u="sng" dirty="0"/>
              <a:t>calorerinnovabile.ch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4B527B4-F693-BD46-ABFB-C032889A7CC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257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0D02B7C5-B525-0847-8658-ABC86151F0C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8813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5"/>
          <p:cNvSpPr txBox="1"/>
          <p:nvPr/>
        </p:nvSpPr>
        <p:spPr>
          <a:xfrm>
            <a:off x="8446597" y="2424251"/>
            <a:ext cx="3073810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 case non è isolato o lo è in modo inadeguato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feld 11"/>
          <p:cNvSpPr txBox="1"/>
          <p:nvPr/>
        </p:nvSpPr>
        <p:spPr>
          <a:xfrm>
            <a:off x="5367634" y="1272049"/>
            <a:ext cx="31892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feld 15"/>
          <p:cNvSpPr txBox="1"/>
          <p:nvPr/>
        </p:nvSpPr>
        <p:spPr>
          <a:xfrm>
            <a:off x="2514306" y="2020848"/>
            <a:ext cx="3940943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d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lle emissioni di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</a:t>
            </a:r>
            <a:r>
              <a:rPr kumimoji="0" lang="it-IT" sz="2000" i="0" u="none" strike="noStrike" kern="1200" cap="none" spc="0" normalizeH="0" baseline="-28799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 della Svizzera è provocato dagli edifici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68431F11-80B1-FF4F-B63E-E86D2AE49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9426047" cy="635611"/>
          </a:xfrm>
          <a:blipFill>
            <a:blip r:embed="rId3"/>
            <a:stretch>
              <a:fillRect/>
            </a:stretch>
          </a:blipFill>
        </p:spPr>
        <p:txBody>
          <a:bodyPr vert="horz" wrap="square" lIns="0" tIns="46800" rIns="0" bIns="0" rtlCol="0" anchor="t">
            <a:noAutofit/>
          </a:bodyPr>
          <a:lstStyle/>
          <a:p>
            <a:r>
              <a:rPr lang="it-IT" dirty="0">
                <a:latin typeface="Arial" panose="020B0604020202020204" pitchFamily="34" charset="0"/>
              </a:rPr>
              <a:t>Obiettivo saldo netto di CO</a:t>
            </a:r>
            <a:r>
              <a:rPr lang="it-IT" baseline="-25000" dirty="0">
                <a:latin typeface="Arial" panose="020B0604020202020204" pitchFamily="34" charset="0"/>
              </a:rPr>
              <a:t>2</a:t>
            </a:r>
            <a:r>
              <a:rPr lang="it-IT" dirty="0">
                <a:latin typeface="Arial" panose="020B0604020202020204" pitchFamily="34" charset="0"/>
              </a:rPr>
              <a:t> pari a zero entro il 2050</a:t>
            </a:r>
          </a:p>
        </p:txBody>
      </p:sp>
      <p:sp>
        <p:nvSpPr>
          <p:cNvPr id="17" name="Textfeld 15">
            <a:extLst>
              <a:ext uri="{FF2B5EF4-FFF2-40B4-BE49-F238E27FC236}">
                <a16:creationId xmlns:a16="http://schemas.microsoft.com/office/drawing/2014/main" id="{B3C6091D-0BD2-254B-A919-7B992A0E2F38}"/>
              </a:ext>
            </a:extLst>
          </p:cNvPr>
          <p:cNvSpPr txBox="1"/>
          <p:nvPr/>
        </p:nvSpPr>
        <p:spPr>
          <a:xfrm>
            <a:off x="4619575" y="841578"/>
            <a:ext cx="394094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feld 5">
            <a:extLst>
              <a:ext uri="{FF2B5EF4-FFF2-40B4-BE49-F238E27FC236}">
                <a16:creationId xmlns:a16="http://schemas.microsoft.com/office/drawing/2014/main" id="{D75ECD98-42E4-1149-A7E4-C5D598C55E26}"/>
              </a:ext>
            </a:extLst>
          </p:cNvPr>
          <p:cNvSpPr txBox="1"/>
          <p:nvPr/>
        </p:nvSpPr>
        <p:spPr>
          <a:xfrm>
            <a:off x="2468760" y="4580305"/>
            <a:ext cx="276314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degli edifici è riscaldato con sistemi fossili o elettrici 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«</a:t>
            </a: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diretti»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D3F4D19-D730-BC4D-8C95-00FEB078F581}"/>
              </a:ext>
            </a:extLst>
          </p:cNvPr>
          <p:cNvSpPr/>
          <p:nvPr/>
        </p:nvSpPr>
        <p:spPr>
          <a:xfrm>
            <a:off x="1000189" y="1581500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3</a:t>
            </a:r>
            <a:r>
              <a:rPr lang="it-IT" sz="6000" spc="300" dirty="0">
                <a:solidFill>
                  <a:srgbClr val="15934C"/>
                </a:solidFill>
              </a:rPr>
              <a:t>0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  <a:endParaRPr lang="it-IT" sz="2400" spc="300" dirty="0">
              <a:solidFill>
                <a:srgbClr val="15934C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7DFAD4B-E7A8-EE4A-951E-272CA540D81E}"/>
              </a:ext>
            </a:extLst>
          </p:cNvPr>
          <p:cNvSpPr/>
          <p:nvPr/>
        </p:nvSpPr>
        <p:spPr>
          <a:xfrm>
            <a:off x="975641" y="4217506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66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86CE210-0F6A-AD43-A4A8-E528A650BCAC}"/>
              </a:ext>
            </a:extLst>
          </p:cNvPr>
          <p:cNvSpPr/>
          <p:nvPr/>
        </p:nvSpPr>
        <p:spPr>
          <a:xfrm>
            <a:off x="8018195" y="1319243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∼</a:t>
            </a:r>
            <a:r>
              <a:rPr lang="it-IT" sz="6000" dirty="0">
                <a:solidFill>
                  <a:srgbClr val="15934C"/>
                </a:solidFill>
              </a:rPr>
              <a:t>1</a:t>
            </a:r>
            <a:r>
              <a:rPr lang="it-IT" sz="3200" spc="300" dirty="0">
                <a:solidFill>
                  <a:srgbClr val="15934C"/>
                </a:solidFill>
              </a:rPr>
              <a:t>MIO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5DAB8-91F5-DC46-9BFB-378AE7969DD7}"/>
              </a:ext>
            </a:extLst>
          </p:cNvPr>
          <p:cNvSpPr/>
          <p:nvPr/>
        </p:nvSpPr>
        <p:spPr>
          <a:xfrm>
            <a:off x="2976024" y="2615647"/>
            <a:ext cx="1893473" cy="189347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it-IT" sz="3600" dirty="0">
                <a:solidFill>
                  <a:schemeClr val="accent1"/>
                </a:solidFill>
              </a:rPr>
              <a:t>pertanto</a:t>
            </a:r>
            <a:r>
              <a:rPr lang="it-IT" sz="1200" dirty="0">
                <a:solidFill>
                  <a:schemeClr val="accent1"/>
                </a:solidFill>
              </a:rPr>
              <a:t> </a:t>
            </a:r>
            <a:br>
              <a:rPr lang="it-IT" sz="1200" dirty="0">
                <a:solidFill>
                  <a:schemeClr val="accent1"/>
                </a:solidFill>
              </a:rPr>
            </a:br>
            <a:r>
              <a:rPr lang="it-IT" sz="6600" dirty="0">
                <a:solidFill>
                  <a:schemeClr val="accent1"/>
                </a:solidFill>
              </a:rPr>
              <a:t>40’000</a:t>
            </a:r>
          </a:p>
        </p:txBody>
      </p:sp>
      <p:sp>
        <p:nvSpPr>
          <p:cNvPr id="19" name="Textfeld 5">
            <a:extLst>
              <a:ext uri="{FF2B5EF4-FFF2-40B4-BE49-F238E27FC236}">
                <a16:creationId xmlns:a16="http://schemas.microsoft.com/office/drawing/2014/main" id="{D6F76B46-A311-F449-951E-225E9EB2A4A2}"/>
              </a:ext>
            </a:extLst>
          </p:cNvPr>
          <p:cNvSpPr txBox="1"/>
          <p:nvPr/>
        </p:nvSpPr>
        <p:spPr>
          <a:xfrm>
            <a:off x="5893232" y="3535685"/>
            <a:ext cx="424992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it-IT" sz="2000" dirty="0">
                <a:solidFill>
                  <a:srgbClr val="3F4444"/>
                </a:solidFill>
              </a:rPr>
              <a:t>riscaldamenti devono essere sostituiti 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ogni </a:t>
            </a:r>
            <a:r>
              <a:rPr lang="it-IT" sz="2000" dirty="0">
                <a:solidFill>
                  <a:srgbClr val="3F4444"/>
                </a:solidFill>
              </a:rPr>
              <a:t>anno con sistemi a energie rinnovabili entro il 2050</a:t>
            </a:r>
          </a:p>
        </p:txBody>
      </p:sp>
      <p:sp>
        <p:nvSpPr>
          <p:cNvPr id="2" name="Textfeld 5">
            <a:extLst>
              <a:ext uri="{FF2B5EF4-FFF2-40B4-BE49-F238E27FC236}">
                <a16:creationId xmlns:a16="http://schemas.microsoft.com/office/drawing/2014/main" id="{57DD63EE-9868-FE5C-8F99-44AF93A6BFD8}"/>
              </a:ext>
            </a:extLst>
          </p:cNvPr>
          <p:cNvSpPr txBox="1"/>
          <p:nvPr/>
        </p:nvSpPr>
        <p:spPr>
          <a:xfrm>
            <a:off x="7392143" y="5503635"/>
            <a:ext cx="353916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edifici residenziali sono ancora riscaldati con vettori energetici fossili e riscaldatori elettrici</a:t>
            </a:r>
            <a:endParaRPr lang="it-IT" sz="2000" dirty="0">
              <a:solidFill>
                <a:srgbClr val="3F4444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AD0481A-E488-89DF-E944-722AE08017A8}"/>
              </a:ext>
            </a:extLst>
          </p:cNvPr>
          <p:cNvSpPr/>
          <p:nvPr/>
        </p:nvSpPr>
        <p:spPr>
          <a:xfrm>
            <a:off x="7432987" y="4325284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più di </a:t>
            </a:r>
            <a:r>
              <a:rPr lang="it-IT" sz="6000" dirty="0">
                <a:solidFill>
                  <a:srgbClr val="15934C"/>
                </a:solidFill>
              </a:rPr>
              <a:t>1 milione</a:t>
            </a:r>
          </a:p>
        </p:txBody>
      </p:sp>
    </p:spTree>
    <p:extLst>
      <p:ext uri="{BB962C8B-B14F-4D97-AF65-F5344CB8AC3E}">
        <p14:creationId xmlns:p14="http://schemas.microsoft.com/office/powerpoint/2010/main" val="6565963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88088" y="1628800"/>
            <a:ext cx="4460074" cy="44529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50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6496458" cy="555088"/>
          </a:xfrm>
        </p:spPr>
        <p:txBody>
          <a:bodyPr/>
          <a:lstStyle/>
          <a:p>
            <a:r>
              <a:rPr lang="it-IT" dirty="0"/>
              <a:t>PRIMA CONSULENZA GRATUITA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23392" y="1844824"/>
            <a:ext cx="6113679" cy="35086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Gli/le esperti/e «prima consulenza» di «calore rinnovabile» sono disponibili sul posto per una consulenza sulla sostituzione del riscaldamento. </a:t>
            </a:r>
            <a:br>
              <a:rPr lang="it-IT" dirty="0"/>
            </a:br>
            <a:r>
              <a:rPr lang="it-IT" b="1" dirty="0"/>
              <a:t>Approfittate di questa opportunità per fissare un colloquio di consulenza.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/>
              <a:t>Oppure prenotate </a:t>
            </a:r>
            <a:r>
              <a:rPr lang="it-IT" dirty="0"/>
              <a:t>un appuntamento su</a:t>
            </a:r>
          </a:p>
          <a:p>
            <a:pPr marL="268288">
              <a:spcAft>
                <a:spcPts val="1200"/>
              </a:spcAft>
              <a:buClr>
                <a:schemeClr val="accent2"/>
              </a:buClr>
            </a:pPr>
            <a:r>
              <a:rPr lang="it-IT" b="1" dirty="0">
                <a:hlinkClick r:id="rId3"/>
              </a:rPr>
              <a:t>www.calorerinnovabile.ch/prima-consulenza</a:t>
            </a:r>
            <a:r>
              <a:rPr lang="it-IT" b="1" dirty="0"/>
              <a:t> </a:t>
            </a:r>
          </a:p>
          <a:p>
            <a:pPr marL="268288">
              <a:spcAft>
                <a:spcPts val="1200"/>
              </a:spcAft>
              <a:buClr>
                <a:schemeClr val="accent1"/>
              </a:buClr>
            </a:pPr>
            <a:endParaRPr lang="it-IT" dirty="0"/>
          </a:p>
          <a:p>
            <a:pPr marL="6350">
              <a:spcAft>
                <a:spcPts val="1200"/>
              </a:spcAft>
              <a:buClr>
                <a:schemeClr val="accent1"/>
              </a:buClr>
            </a:pPr>
            <a:r>
              <a:rPr lang="it-IT" b="1" dirty="0">
                <a:solidFill>
                  <a:schemeClr val="accent2"/>
                </a:solidFill>
              </a:rPr>
              <a:t>Saremo lieti di incontrarvi e assistervi nella sostituzione del riscaldamento!</a:t>
            </a:r>
          </a:p>
        </p:txBody>
      </p:sp>
    </p:spTree>
    <p:extLst>
      <p:ext uri="{BB962C8B-B14F-4D97-AF65-F5344CB8AC3E}">
        <p14:creationId xmlns:p14="http://schemas.microsoft.com/office/powerpoint/2010/main" val="41809502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7C5FBF7F-5BF4-7B48-8792-3F5529195D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12" name="Titel 2">
            <a:extLst>
              <a:ext uri="{FF2B5EF4-FFF2-40B4-BE49-F238E27FC236}">
                <a16:creationId xmlns:a16="http://schemas.microsoft.com/office/drawing/2014/main" id="{40DCE891-4FAC-6945-A8DF-955DEC5D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1824" y="3140968"/>
            <a:ext cx="2914259" cy="555088"/>
          </a:xfrm>
        </p:spPr>
        <p:txBody>
          <a:bodyPr/>
          <a:lstStyle/>
          <a:p>
            <a:r>
              <a:rPr lang="de-DE" dirty="0"/>
              <a:t>GRAZIE MILLE</a:t>
            </a:r>
          </a:p>
        </p:txBody>
      </p:sp>
      <p:sp>
        <p:nvSpPr>
          <p:cNvPr id="13" name="Inhaltsplatzhalter 6">
            <a:extLst>
              <a:ext uri="{FF2B5EF4-FFF2-40B4-BE49-F238E27FC236}">
                <a16:creationId xmlns:a16="http://schemas.microsoft.com/office/drawing/2014/main" id="{11A44B12-3A70-EF4E-B227-BC7181E0AD65}"/>
              </a:ext>
            </a:extLst>
          </p:cNvPr>
          <p:cNvSpPr txBox="1">
            <a:spLocks/>
          </p:cNvSpPr>
          <p:nvPr/>
        </p:nvSpPr>
        <p:spPr>
          <a:xfrm>
            <a:off x="4511823" y="3861048"/>
            <a:ext cx="5757044" cy="720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800" dirty="0">
                <a:solidFill>
                  <a:schemeClr val="bg1"/>
                </a:solidFill>
              </a:rPr>
              <a:t>per il vostro sostegno verso un parco edifici senza CO</a:t>
            </a:r>
            <a:r>
              <a:rPr lang="de-CH" sz="2800" baseline="-25000" dirty="0">
                <a:solidFill>
                  <a:schemeClr val="bg1"/>
                </a:solidFill>
              </a:rPr>
              <a:t>2</a:t>
            </a:r>
            <a:r>
              <a:rPr lang="de-CH" sz="2800" dirty="0">
                <a:solidFill>
                  <a:schemeClr val="bg1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55686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4B34428-7769-4D86-8719-429C60A9A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2FA14943-E943-F5EB-0293-D4254F3AC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26" name="Bildplatzhalter 25">
            <a:extLst>
              <a:ext uri="{FF2B5EF4-FFF2-40B4-BE49-F238E27FC236}">
                <a16:creationId xmlns:a16="http://schemas.microsoft.com/office/drawing/2014/main" id="{DCBF1249-3015-3E00-B060-DFFA121F2BD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7" b="10247"/>
          <a:stretch>
            <a:fillRect/>
          </a:stretch>
        </p:blipFill>
        <p:spPr/>
      </p:pic>
      <p:sp>
        <p:nvSpPr>
          <p:cNvPr id="27" name="Titel 2">
            <a:extLst>
              <a:ext uri="{FF2B5EF4-FFF2-40B4-BE49-F238E27FC236}">
                <a16:creationId xmlns:a16="http://schemas.microsoft.com/office/drawing/2014/main" id="{C8DCDB9E-196F-161A-3635-12B16881EA9A}"/>
              </a:ext>
            </a:extLst>
          </p:cNvPr>
          <p:cNvSpPr txBox="1">
            <a:spLocks/>
          </p:cNvSpPr>
          <p:nvPr/>
        </p:nvSpPr>
        <p:spPr>
          <a:xfrm>
            <a:off x="626989" y="5157192"/>
            <a:ext cx="8493347" cy="5550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wrap="square" lIns="0" tIns="46800" rIns="0" bIns="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b="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Il </a:t>
            </a:r>
            <a:r>
              <a:rPr lang="de-CH" dirty="0" err="1"/>
              <a:t>programma</a:t>
            </a:r>
            <a:r>
              <a:rPr lang="de-CH" dirty="0"/>
              <a:t> «</a:t>
            </a:r>
            <a:r>
              <a:rPr lang="de-CH" dirty="0" err="1"/>
              <a:t>calore</a:t>
            </a:r>
            <a:r>
              <a:rPr lang="de-CH" dirty="0"/>
              <a:t> </a:t>
            </a:r>
            <a:r>
              <a:rPr lang="de-CH" dirty="0" err="1"/>
              <a:t>rinnovabile</a:t>
            </a:r>
            <a:r>
              <a:rPr lang="de-CH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808951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1415481" y="1844824"/>
            <a:ext cx="10153128" cy="4452465"/>
          </a:xfrm>
        </p:spPr>
        <p:txBody>
          <a:bodyPr>
            <a:normAutofit/>
          </a:bodyPr>
          <a:lstStyle/>
          <a:p>
            <a:r>
              <a:rPr lang="it-IT" sz="2000" dirty="0"/>
              <a:t>Trasmettere informazioni neutrali rispetto alle tecnologie</a:t>
            </a:r>
            <a:endParaRPr lang="it-IT" dirty="0"/>
          </a:p>
          <a:p>
            <a:endParaRPr lang="it-IT" dirty="0"/>
          </a:p>
          <a:p>
            <a:r>
              <a:rPr lang="it-IT" sz="2000" dirty="0"/>
              <a:t>Diffondere dati corretti su costi, oneri ed efficacia</a:t>
            </a:r>
          </a:p>
          <a:p>
            <a:endParaRPr lang="it-IT" dirty="0"/>
          </a:p>
          <a:p>
            <a:r>
              <a:rPr lang="it-IT" dirty="0"/>
              <a:t>Motivare i proprietari di edifici a passare alle energie rinnovabili</a:t>
            </a:r>
          </a:p>
          <a:p>
            <a:endParaRPr lang="it-IT" dirty="0"/>
          </a:p>
          <a:p>
            <a:r>
              <a:rPr lang="it-IT" dirty="0"/>
              <a:t>Ridurre rapidamente le emissioni di CO</a:t>
            </a:r>
            <a:r>
              <a:rPr lang="it-IT" baseline="-25000" dirty="0"/>
              <a:t>2</a:t>
            </a:r>
            <a:r>
              <a:rPr lang="it-IT" dirty="0"/>
              <a:t> nel settore degli edifici</a:t>
            </a:r>
          </a:p>
          <a:p>
            <a:endParaRPr lang="it-IT" dirty="0"/>
          </a:p>
          <a:p>
            <a:r>
              <a:rPr lang="it-IT" dirty="0"/>
              <a:t>Offrire soluzioni ottimali grazie alla «prima consulenza» individuale per la sostituzione del riscaldamento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8876469" cy="555088"/>
          </a:xfrm>
        </p:spPr>
        <p:txBody>
          <a:bodyPr/>
          <a:lstStyle/>
          <a:p>
            <a:r>
              <a:rPr lang="it-IT" dirty="0"/>
              <a:t>gli obiettivi di «calore rinnovabile»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3593C59-B594-D14D-B1B3-323F353CEE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2341" y="1670388"/>
            <a:ext cx="675879" cy="67587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B022007-6389-1343-95C6-F326609A90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2341" y="2362092"/>
            <a:ext cx="675879" cy="67587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82BAA1B-BE84-BE4E-A427-BB952DD6D8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2341" y="3053796"/>
            <a:ext cx="675879" cy="675879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F17C8AEB-517E-4D41-A11F-E3531D75311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12341" y="3745500"/>
            <a:ext cx="675879" cy="675879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5BD8AA4-5FBE-114F-AD2D-DD451EA67F2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0503" y="4423327"/>
            <a:ext cx="675879" cy="67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95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7333161" cy="555088"/>
          </a:xfrm>
        </p:spPr>
        <p:txBody>
          <a:bodyPr/>
          <a:lstStyle/>
          <a:p>
            <a:r>
              <a:rPr lang="it-IT" dirty="0"/>
              <a:t>Un’informazione varia e mirata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CE227C0-62C5-7343-A5D4-D121FDDECD77}"/>
              </a:ext>
            </a:extLst>
          </p:cNvPr>
          <p:cNvSpPr txBox="1"/>
          <p:nvPr/>
        </p:nvSpPr>
        <p:spPr>
          <a:xfrm>
            <a:off x="899372" y="1374673"/>
            <a:ext cx="315297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Sito web www.calorerinnovabile.ch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8C4C637-7509-4E49-8BBD-776EA17118B1}"/>
              </a:ext>
            </a:extLst>
          </p:cNvPr>
          <p:cNvSpPr txBox="1"/>
          <p:nvPr/>
        </p:nvSpPr>
        <p:spPr>
          <a:xfrm>
            <a:off x="8039722" y="1374751"/>
            <a:ext cx="345638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  Opuscoli 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465B3AF0-BB98-D948-BC1F-992BCEB01E8F}"/>
              </a:ext>
            </a:extLst>
          </p:cNvPr>
          <p:cNvSpPr txBox="1"/>
          <p:nvPr/>
        </p:nvSpPr>
        <p:spPr>
          <a:xfrm>
            <a:off x="4503294" y="1374672"/>
            <a:ext cx="36363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Calcolatore dei costi di riscaldamento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EFA50AF-E18C-B3AA-E5BC-A255FFF10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1414" y="1904601"/>
            <a:ext cx="2195300" cy="219203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2D08A9F-F325-7E9E-93D6-3AD5EEFCCC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393" y="1904601"/>
            <a:ext cx="4212251" cy="179495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84B5C4C-1592-FD77-DF80-73C372AF8A1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3F5F9"/>
              </a:clrFrom>
              <a:clrTo>
                <a:srgbClr val="F3F5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57032" y="1904601"/>
            <a:ext cx="2385215" cy="226090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31ADA66-EC3E-1CF5-47F9-77F0F116FD3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3F5F9"/>
              </a:clrFrom>
              <a:clrTo>
                <a:srgbClr val="F3F5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57031" y="4192934"/>
            <a:ext cx="2364747" cy="218839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3DE7AA63-16D9-0839-37D4-7F2549DEC3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779" y="4208145"/>
            <a:ext cx="7566775" cy="222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19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334962" cy="555088"/>
          </a:xfrm>
        </p:spPr>
        <p:txBody>
          <a:bodyPr/>
          <a:lstStyle/>
          <a:p>
            <a:r>
              <a:rPr lang="it-IT" dirty="0"/>
              <a:t>sostituire il riscaldamento: tanti buoni esempi</a:t>
            </a:r>
            <a:endParaRPr lang="it-IT" spc="-2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CB30A9F-257A-EB4F-9F24-5EDDD18DAD4B}"/>
              </a:ext>
            </a:extLst>
          </p:cNvPr>
          <p:cNvSpPr txBox="1"/>
          <p:nvPr/>
        </p:nvSpPr>
        <p:spPr>
          <a:xfrm>
            <a:off x="5849854" y="1628800"/>
            <a:ext cx="5391742" cy="453188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R="0" indent="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/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dirty="0">
                <a:solidFill>
                  <a:schemeClr val="accent2"/>
                </a:solidFill>
              </a:rPr>
              <a:t>Fatti, news e storie su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prima consulenza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case unifamiliari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case plurifamiliari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proprietà per piani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aziende e amministrazione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aria/acqua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geotermica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energia solare (solare termico / fotovoltaico)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riscaldamento a pellet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teleriscaldamento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incentivi e finanziamento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richiesta di autorizzazioni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ecc.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5D15E97-76AC-7F43-B722-DDB39E955593}"/>
              </a:ext>
            </a:extLst>
          </p:cNvPr>
          <p:cNvSpPr txBox="1"/>
          <p:nvPr/>
        </p:nvSpPr>
        <p:spPr>
          <a:xfrm>
            <a:off x="1374897" y="6116879"/>
            <a:ext cx="55446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Altri fatti, news e storie su </a:t>
            </a:r>
            <a:r>
              <a:rPr lang="it-IT" sz="1600" u="sng" dirty="0"/>
              <a:t>calorerinnovabile.ch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75358EF-586F-A842-9E70-21FC7716AD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5869450"/>
            <a:ext cx="733007" cy="733007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7635B48-FF01-3FDD-80EC-55A364151CDA}"/>
              </a:ext>
            </a:extLst>
          </p:cNvPr>
          <p:cNvSpPr txBox="1"/>
          <p:nvPr/>
        </p:nvSpPr>
        <p:spPr>
          <a:xfrm>
            <a:off x="2415754" y="5368310"/>
            <a:ext cx="216024" cy="76944"/>
          </a:xfrm>
          <a:prstGeom prst="rect">
            <a:avLst/>
          </a:prstGeom>
          <a:solidFill>
            <a:srgbClr val="F8F8F8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500" b="1" dirty="0">
                <a:solidFill>
                  <a:srgbClr val="28558B"/>
                </a:solidFill>
              </a:rPr>
              <a:t>Più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EE55A17-5331-3B86-A957-A9D81FD27D9B}"/>
              </a:ext>
            </a:extLst>
          </p:cNvPr>
          <p:cNvSpPr txBox="1"/>
          <p:nvPr/>
        </p:nvSpPr>
        <p:spPr>
          <a:xfrm>
            <a:off x="2415754" y="3908479"/>
            <a:ext cx="216024" cy="76944"/>
          </a:xfrm>
          <a:prstGeom prst="rect">
            <a:avLst/>
          </a:prstGeom>
          <a:solidFill>
            <a:srgbClr val="F8F8F8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500" b="1" dirty="0">
                <a:solidFill>
                  <a:srgbClr val="28558B"/>
                </a:solidFill>
              </a:rPr>
              <a:t>Più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C448AC6-6557-1045-85CC-B4D2A289EB92}"/>
              </a:ext>
            </a:extLst>
          </p:cNvPr>
          <p:cNvSpPr txBox="1"/>
          <p:nvPr/>
        </p:nvSpPr>
        <p:spPr>
          <a:xfrm>
            <a:off x="2415754" y="2641152"/>
            <a:ext cx="216024" cy="76944"/>
          </a:xfrm>
          <a:prstGeom prst="rect">
            <a:avLst/>
          </a:prstGeom>
          <a:solidFill>
            <a:srgbClr val="F8F8F8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500" b="1" dirty="0">
                <a:solidFill>
                  <a:srgbClr val="28558B"/>
                </a:solidFill>
              </a:rPr>
              <a:t>Più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638F155-A09B-A87B-248D-44D4A2703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3" y="1191526"/>
            <a:ext cx="4949739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53173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Erneuerbarheizen">
      <a:dk1>
        <a:sysClr val="windowText" lastClr="000000"/>
      </a:dk1>
      <a:lt1>
        <a:sysClr val="window" lastClr="FFFFFF"/>
      </a:lt1>
      <a:dk2>
        <a:srgbClr val="595959"/>
      </a:dk2>
      <a:lt2>
        <a:srgbClr val="B2B2B2"/>
      </a:lt2>
      <a:accent1>
        <a:srgbClr val="E84E0F"/>
      </a:accent1>
      <a:accent2>
        <a:srgbClr val="15934C"/>
      </a:accent2>
      <a:accent3>
        <a:srgbClr val="A05D45"/>
      </a:accent3>
      <a:accent4>
        <a:srgbClr val="F0B327"/>
      </a:accent4>
      <a:accent5>
        <a:srgbClr val="A5B1C2"/>
      </a:accent5>
      <a:accent6>
        <a:srgbClr val="29629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" id="{3D8C904D-3F60-4F35-B192-FB9111FD72A5}" vid="{A54D76FA-19F1-45D0-B664-31F46543FE1D}"/>
    </a:ext>
  </a:extLst>
</a:theme>
</file>

<file path=ppt/theme/theme2.xml><?xml version="1.0" encoding="utf-8"?>
<a:theme xmlns:a="http://schemas.openxmlformats.org/drawingml/2006/main" name="Office Theme">
  <a:themeElements>
    <a:clrScheme name="Erneuerbarheizen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E84E0F"/>
      </a:accent1>
      <a:accent2>
        <a:srgbClr val="15934C"/>
      </a:accent2>
      <a:accent3>
        <a:srgbClr val="958E60"/>
      </a:accent3>
      <a:accent4>
        <a:srgbClr val="C47900"/>
      </a:accent4>
      <a:accent5>
        <a:srgbClr val="BA4A70"/>
      </a:accent5>
      <a:accent6>
        <a:srgbClr val="F5A34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rneuerbarheizen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E84E0F"/>
      </a:accent1>
      <a:accent2>
        <a:srgbClr val="15934C"/>
      </a:accent2>
      <a:accent3>
        <a:srgbClr val="958E60"/>
      </a:accent3>
      <a:accent4>
        <a:srgbClr val="C47900"/>
      </a:accent4>
      <a:accent5>
        <a:srgbClr val="BA4A70"/>
      </a:accent5>
      <a:accent6>
        <a:srgbClr val="F5A34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886ae9-3f43-46a4-a350-81a5f6bb12cf" xsi:nil="true"/>
    <lcf76f155ced4ddcb4097134ff3c332f xmlns="f4d3e30e-a30f-47af-b67b-60bdcd69c3f4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4C8748B2ED38418F0EECD74C917886" ma:contentTypeVersion="17" ma:contentTypeDescription="Ein neues Dokument erstellen." ma:contentTypeScope="" ma:versionID="92f1b46820ecaba832a49f25f4237ffc">
  <xsd:schema xmlns:xsd="http://www.w3.org/2001/XMLSchema" xmlns:xs="http://www.w3.org/2001/XMLSchema" xmlns:p="http://schemas.microsoft.com/office/2006/metadata/properties" xmlns:ns2="f4d3e30e-a30f-47af-b67b-60bdcd69c3f4" xmlns:ns3="a2886ae9-3f43-46a4-a350-81a5f6bb12cf" targetNamespace="http://schemas.microsoft.com/office/2006/metadata/properties" ma:root="true" ma:fieldsID="b70800c6b0aee71a366b4cd1e928b6c2" ns2:_="" ns3:_="">
    <xsd:import namespace="f4d3e30e-a30f-47af-b67b-60bdcd69c3f4"/>
    <xsd:import namespace="a2886ae9-3f43-46a4-a350-81a5f6bb1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3:TaxCatchAll" minOccurs="0"/>
                <xsd:element ref="ns2:lcf76f155ced4ddcb4097134ff3c332f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d3e30e-a30f-47af-b67b-60bdcd69c3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Bildmarkierungen" ma:readOnly="false" ma:fieldId="{5cf76f15-5ced-4ddc-b409-7134ff3c332f}" ma:taxonomyMulti="true" ma:sspId="c8b572ca-3eb9-4bb4-b613-c72ef08702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86ae9-3f43-46a4-a350-81a5f6bb1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caa6e5d-c2fb-4331-b5a2-1ae8c32c4bf9}" ma:internalName="TaxCatchAll" ma:showField="CatchAllData" ma:web="a2886ae9-3f43-46a4-a350-81a5f6bb1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C9ED21-DD3A-4DD3-AC4A-9AA7BC384DC5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c9077d15-72ed-4fec-bcfe-3472729e9195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2FC80AE-C481-4B9D-9FCF-9C175422D7D8}"/>
</file>

<file path=customXml/itemProps3.xml><?xml version="1.0" encoding="utf-8"?>
<ds:datastoreItem xmlns:ds="http://schemas.openxmlformats.org/officeDocument/2006/customXml" ds:itemID="{B9267615-F4CE-4C5B-A148-85CC20CE92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presentation_arial_de_20210318</Template>
  <TotalTime>0</TotalTime>
  <Words>3348</Words>
  <Application>Microsoft Office PowerPoint</Application>
  <PresentationFormat>Breitbild</PresentationFormat>
  <Paragraphs>524</Paragraphs>
  <Slides>51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51</vt:i4>
      </vt:variant>
    </vt:vector>
  </HeadingPairs>
  <TitlesOfParts>
    <vt:vector size="57" baseType="lpstr">
      <vt:lpstr>Arial</vt:lpstr>
      <vt:lpstr>Arial,Sans-Serif</vt:lpstr>
      <vt:lpstr>Microsoft Sans Serif</vt:lpstr>
      <vt:lpstr>Segoe UI Symbol</vt:lpstr>
      <vt:lpstr>Wingdings</vt:lpstr>
      <vt:lpstr>Benutzerdefiniertes Design</vt:lpstr>
      <vt:lpstr>EVENTO InformatiVo</vt:lpstr>
      <vt:lpstr>PowerPoint-Präsentation</vt:lpstr>
      <vt:lpstr>PowerPoint-Präsentation</vt:lpstr>
      <vt:lpstr>Obiettivo saldo netto di CO2 pari a zero entro il 2050</vt:lpstr>
      <vt:lpstr>Obiettivo saldo netto di CO2 pari a zero entro il 2050</vt:lpstr>
      <vt:lpstr>PowerPoint-Präsentation</vt:lpstr>
      <vt:lpstr>gli obiettivi di «calore rinnovabile»</vt:lpstr>
      <vt:lpstr>Un’informazione varia e mirata</vt:lpstr>
      <vt:lpstr>sostituire il riscaldamento: tanti buoni esempi</vt:lpstr>
      <vt:lpstr>Semplificare l’Attuazione e il Finanziamento</vt:lpstr>
      <vt:lpstr>Semplificare l’Attuazione e il Finanziamento</vt:lpstr>
      <vt:lpstr>PowerPoint-Präsentation</vt:lpstr>
      <vt:lpstr>Cosa offre calore rinnovabile – prima consulenza</vt:lpstr>
      <vt:lpstr>Cosa offre calore rinnovabile – prima consulenza</vt:lpstr>
      <vt:lpstr>Cosa offre calore rinnovabile – prima consulenza</vt:lpstr>
      <vt:lpstr>Svolgimento di una PRIMA CONSULENZA</vt:lpstr>
      <vt:lpstr>Svolgimento di una PRIMA CONSULENZA</vt:lpstr>
      <vt:lpstr>RISULTATI </vt:lpstr>
      <vt:lpstr>ESPERTI/E «PRIMA CONSULENZA»</vt:lpstr>
      <vt:lpstr>Requisiti legali</vt:lpstr>
      <vt:lpstr>Dove trovo assistenza?</vt:lpstr>
      <vt:lpstr>PowerPoint-Präsentation</vt:lpstr>
      <vt:lpstr>Sistemi di riscaldamento rinnovabili</vt:lpstr>
      <vt:lpstr>i sistemi di riscaldamento</vt:lpstr>
      <vt:lpstr>POMPA DI CALORE</vt:lpstr>
      <vt:lpstr>POMPA DI CALORE</vt:lpstr>
      <vt:lpstr>Pompa di calore ad aria installata all’esterno</vt:lpstr>
      <vt:lpstr>Pompa di calore ad aria installata all’interno</vt:lpstr>
      <vt:lpstr>Pompa di calore ad aria Split</vt:lpstr>
      <vt:lpstr>Pompa di calore geotermica</vt:lpstr>
      <vt:lpstr>Pompa di calore ad acqua di falda</vt:lpstr>
      <vt:lpstr>Riscaldamenti a legna</vt:lpstr>
      <vt:lpstr>Pellet</vt:lpstr>
      <vt:lpstr>teleriscaldamento / rete di riscaldamento</vt:lpstr>
      <vt:lpstr>teleriscaldamento / rete di riscaldamento</vt:lpstr>
      <vt:lpstr>rete di riscaldamento con pdC decentrali</vt:lpstr>
      <vt:lpstr>Combinazione con l’energia solare</vt:lpstr>
      <vt:lpstr>finanziare LA sostituzione del riscaldamento</vt:lpstr>
      <vt:lpstr>Calcoli corretti – i costi totali</vt:lpstr>
      <vt:lpstr>Fattori di costo</vt:lpstr>
      <vt:lpstr>Confronto annuo riscaldamenti casa unifam.</vt:lpstr>
      <vt:lpstr>FinanziAre la sostituzione del riscaldamento  immobile in locazione</vt:lpstr>
      <vt:lpstr>Finanziare la sostituzione del riscaldamento  proprietà per piani</vt:lpstr>
      <vt:lpstr>CONCLUSIONE</vt:lpstr>
      <vt:lpstr>7 passi per la sostituzione del riscaldamento</vt:lpstr>
      <vt:lpstr>7 passi per la sostituzione del riscaldamento</vt:lpstr>
      <vt:lpstr>7 passi per la sostituzione del riscaldamento</vt:lpstr>
      <vt:lpstr>sintesi</vt:lpstr>
      <vt:lpstr>PowerPoint-Präsentation</vt:lpstr>
      <vt:lpstr>PRIMA CONSULENZA GRATUITA</vt:lpstr>
      <vt:lpstr>GRAZIE MILLE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Siegenthaler Esther BFE</dc:creator>
  <cp:lastModifiedBy>Lienhard Charlotte BFE</cp:lastModifiedBy>
  <cp:revision>561</cp:revision>
  <cp:lastPrinted>2018-09-06T06:44:02Z</cp:lastPrinted>
  <dcterms:created xsi:type="dcterms:W3CDTF">2021-11-03T14:54:18Z</dcterms:created>
  <dcterms:modified xsi:type="dcterms:W3CDTF">2025-02-06T15:40:56Z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0x0101003A4C8748B2ED38418F0EECD74C917886</vt:lpwstr>
  </property>
  <property fmtid="{D5CDD505-2E9C-101B-9397-08002B2CF9AE}" pid="3" name="MSIP_Label_aa112399-b73b-40c1-8af2-919b124b9d91_Enabled">
    <vt:lpwstr>true</vt:lpwstr>
  </property>
  <property fmtid="{D5CDD505-2E9C-101B-9397-08002B2CF9AE}" pid="4" name="MSIP_Label_aa112399-b73b-40c1-8af2-919b124b9d91_SetDate">
    <vt:lpwstr>2025-02-06T15:40:09Z</vt:lpwstr>
  </property>
  <property fmtid="{D5CDD505-2E9C-101B-9397-08002B2CF9AE}" pid="5" name="MSIP_Label_aa112399-b73b-40c1-8af2-919b124b9d91_Method">
    <vt:lpwstr>Privileged</vt:lpwstr>
  </property>
  <property fmtid="{D5CDD505-2E9C-101B-9397-08002B2CF9AE}" pid="6" name="MSIP_Label_aa112399-b73b-40c1-8af2-919b124b9d91_Name">
    <vt:lpwstr>L2</vt:lpwstr>
  </property>
  <property fmtid="{D5CDD505-2E9C-101B-9397-08002B2CF9AE}" pid="7" name="MSIP_Label_aa112399-b73b-40c1-8af2-919b124b9d91_SiteId">
    <vt:lpwstr>6ae27add-8276-4a38-88c1-3a9c1f973767</vt:lpwstr>
  </property>
  <property fmtid="{D5CDD505-2E9C-101B-9397-08002B2CF9AE}" pid="8" name="MSIP_Label_aa112399-b73b-40c1-8af2-919b124b9d91_ActionId">
    <vt:lpwstr>bfbdf069-c403-4beb-8a8a-72a4686781e9</vt:lpwstr>
  </property>
  <property fmtid="{D5CDD505-2E9C-101B-9397-08002B2CF9AE}" pid="9" name="MSIP_Label_aa112399-b73b-40c1-8af2-919b124b9d91_ContentBits">
    <vt:lpwstr>0</vt:lpwstr>
  </property>
</Properties>
</file>