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Lst>
  <p:notesMasterIdLst>
    <p:notesMasterId r:id="rId56"/>
  </p:notesMasterIdLst>
  <p:handoutMasterIdLst>
    <p:handoutMasterId r:id="rId57"/>
  </p:handoutMasterIdLst>
  <p:sldIdLst>
    <p:sldId id="337" r:id="rId5"/>
    <p:sldId id="439" r:id="rId6"/>
    <p:sldId id="455" r:id="rId7"/>
    <p:sldId id="421" r:id="rId8"/>
    <p:sldId id="419" r:id="rId9"/>
    <p:sldId id="456" r:id="rId10"/>
    <p:sldId id="343" r:id="rId11"/>
    <p:sldId id="391" r:id="rId12"/>
    <p:sldId id="393" r:id="rId13"/>
    <p:sldId id="431" r:id="rId14"/>
    <p:sldId id="440" r:id="rId15"/>
    <p:sldId id="457" r:id="rId16"/>
    <p:sldId id="347" r:id="rId17"/>
    <p:sldId id="397" r:id="rId18"/>
    <p:sldId id="458" r:id="rId19"/>
    <p:sldId id="398" r:id="rId20"/>
    <p:sldId id="427" r:id="rId21"/>
    <p:sldId id="400" r:id="rId22"/>
    <p:sldId id="352" r:id="rId23"/>
    <p:sldId id="338" r:id="rId24"/>
    <p:sldId id="339" r:id="rId25"/>
    <p:sldId id="354" r:id="rId26"/>
    <p:sldId id="459" r:id="rId27"/>
    <p:sldId id="420" r:id="rId28"/>
    <p:sldId id="357" r:id="rId29"/>
    <p:sldId id="422" r:id="rId30"/>
    <p:sldId id="407" r:id="rId31"/>
    <p:sldId id="359" r:id="rId32"/>
    <p:sldId id="409" r:id="rId33"/>
    <p:sldId id="408" r:id="rId34"/>
    <p:sldId id="433" r:id="rId35"/>
    <p:sldId id="410" r:id="rId36"/>
    <p:sldId id="411" r:id="rId37"/>
    <p:sldId id="412" r:id="rId38"/>
    <p:sldId id="423" r:id="rId39"/>
    <p:sldId id="438" r:id="rId40"/>
    <p:sldId id="368" r:id="rId41"/>
    <p:sldId id="371" r:id="rId42"/>
    <p:sldId id="450" r:id="rId43"/>
    <p:sldId id="451" r:id="rId44"/>
    <p:sldId id="373" r:id="rId45"/>
    <p:sldId id="436" r:id="rId46"/>
    <p:sldId id="437" r:id="rId47"/>
    <p:sldId id="376" r:id="rId48"/>
    <p:sldId id="446" r:id="rId49"/>
    <p:sldId id="448" r:id="rId50"/>
    <p:sldId id="447" r:id="rId51"/>
    <p:sldId id="416" r:id="rId52"/>
    <p:sldId id="382" r:id="rId53"/>
    <p:sldId id="392" r:id="rId54"/>
    <p:sldId id="381" r:id="rId5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34" userDrawn="1">
          <p15:clr>
            <a:srgbClr val="A4A3A4"/>
          </p15:clr>
        </p15:guide>
        <p15:guide id="2" pos="393" userDrawn="1">
          <p15:clr>
            <a:srgbClr val="A4A3A4"/>
          </p15:clr>
        </p15:guide>
        <p15:guide id="3" pos="5654" userDrawn="1">
          <p15:clr>
            <a:srgbClr val="A4A3A4"/>
          </p15:clr>
        </p15:guide>
        <p15:guide id="4" pos="3626" userDrawn="1">
          <p15:clr>
            <a:srgbClr val="A4A3A4"/>
          </p15:clr>
        </p15:guide>
        <p15:guide id="5" orient="horz" pos="2774" userDrawn="1">
          <p15:clr>
            <a:srgbClr val="A4A3A4"/>
          </p15:clr>
        </p15:guide>
        <p15:guide id="6" orient="horz" pos="4040" userDrawn="1">
          <p15:clr>
            <a:srgbClr val="A4A3A4"/>
          </p15:clr>
        </p15:guide>
        <p15:guide id="7" pos="445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homas Löhrer" initials="TL" lastIdx="2" clrIdx="5">
    <p:extLst>
      <p:ext uri="{19B8F6BF-5375-455C-9EA6-DF929625EA0E}">
        <p15:presenceInfo xmlns:p15="http://schemas.microsoft.com/office/powerpoint/2012/main" userId="7d401e51bc6e06fe" providerId="Windows Live"/>
      </p:ext>
    </p:extLst>
  </p:cmAuthor>
  <p:cmAuthor id="8" name="Esther Siegenthaler" initials="ES" lastIdx="11" clrIdx="6">
    <p:extLst>
      <p:ext uri="{19B8F6BF-5375-455C-9EA6-DF929625EA0E}">
        <p15:presenceInfo xmlns:p15="http://schemas.microsoft.com/office/powerpoint/2012/main" userId="qWZzZL5kwEhwN3tcu0rKcITvoufMeS3A739AUfOc6eI=" providerId="None"/>
      </p:ext>
    </p:extLst>
  </p:cmAuthor>
  <p:cmAuthor id="2" name="Siegenthaler Esther BFE" initials="SEB" lastIdx="40" clrIdx="0">
    <p:extLst>
      <p:ext uri="{19B8F6BF-5375-455C-9EA6-DF929625EA0E}">
        <p15:presenceInfo xmlns:p15="http://schemas.microsoft.com/office/powerpoint/2012/main" userId="Siegenthaler Esther BFE" providerId="None"/>
      </p:ext>
    </p:extLst>
  </p:cmAuthor>
  <p:cmAuthor id="9" name="Sylviane Ancerewicz" initials="SA" lastIdx="3" clrIdx="7">
    <p:extLst>
      <p:ext uri="{19B8F6BF-5375-455C-9EA6-DF929625EA0E}">
        <p15:presenceInfo xmlns:p15="http://schemas.microsoft.com/office/powerpoint/2012/main" userId="Sylviane Ancerewicz" providerId="None"/>
      </p:ext>
    </p:extLst>
  </p:cmAuthor>
  <p:cmAuthor id="3" name="Jud Thomas BFE" initials="JTB" lastIdx="42" clrIdx="1">
    <p:extLst>
      <p:ext uri="{19B8F6BF-5375-455C-9EA6-DF929625EA0E}">
        <p15:presenceInfo xmlns:p15="http://schemas.microsoft.com/office/powerpoint/2012/main" userId="Jud Thomas BFE" providerId="None"/>
      </p:ext>
    </p:extLst>
  </p:cmAuthor>
  <p:cmAuthor id="4" name="Bertschi Stefanie BFE" initials="BSB" lastIdx="19" clrIdx="2">
    <p:extLst>
      <p:ext uri="{19B8F6BF-5375-455C-9EA6-DF929625EA0E}">
        <p15:presenceInfo xmlns:p15="http://schemas.microsoft.com/office/powerpoint/2012/main" userId="Bertschi Stefanie BFE" providerId="None"/>
      </p:ext>
    </p:extLst>
  </p:cmAuthor>
  <p:cmAuthor id="5" name="Kobler Rita BFE" initials="KRB" lastIdx="14" clrIdx="3">
    <p:extLst>
      <p:ext uri="{19B8F6BF-5375-455C-9EA6-DF929625EA0E}">
        <p15:presenceInfo xmlns:p15="http://schemas.microsoft.com/office/powerpoint/2012/main" userId="Kobler Rita BFE" providerId="None"/>
      </p:ext>
    </p:extLst>
  </p:cmAuthor>
  <p:cmAuthor id="6" name="Fahrni Joëlle BFE" initials="FJB" lastIdx="4" clrIdx="4">
    <p:extLst>
      <p:ext uri="{19B8F6BF-5375-455C-9EA6-DF929625EA0E}">
        <p15:presenceInfo xmlns:p15="http://schemas.microsoft.com/office/powerpoint/2012/main" userId="Fahrni Joëlle B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28558B"/>
    <a:srgbClr val="EFEFEF"/>
    <a:srgbClr val="B8ADA8"/>
    <a:srgbClr val="758D7B"/>
    <a:srgbClr val="FFD970"/>
    <a:srgbClr val="FF40FF"/>
    <a:srgbClr val="15934C"/>
    <a:srgbClr val="77BE95"/>
    <a:srgbClr val="9B6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339" autoAdjust="0"/>
    <p:restoredTop sz="82396" autoAdjust="0"/>
  </p:normalViewPr>
  <p:slideViewPr>
    <p:cSldViewPr showGuides="1">
      <p:cViewPr varScale="1">
        <p:scale>
          <a:sx n="136" d="100"/>
          <a:sy n="136" d="100"/>
        </p:scale>
        <p:origin x="232" y="1032"/>
      </p:cViewPr>
      <p:guideLst>
        <p:guide orient="horz" pos="834"/>
        <p:guide pos="393"/>
        <p:guide pos="5654"/>
        <p:guide pos="3626"/>
        <p:guide orient="horz" pos="2774"/>
        <p:guide orient="horz" pos="4040"/>
        <p:guide pos="4453"/>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20" d="100"/>
          <a:sy n="120" d="100"/>
        </p:scale>
        <p:origin x="410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22.12.23</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‹Nr.›</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73424" y="1246193"/>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964488"/>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964488"/>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‹Nr.›</a:t>
            </a:fld>
            <a:endParaRPr lang="de-CH" dirty="0"/>
          </a:p>
        </p:txBody>
      </p:sp>
      <p:sp>
        <p:nvSpPr>
          <p:cNvPr id="16" name="Notizenplatzhalter 15"/>
          <p:cNvSpPr>
            <a:spLocks noGrp="1"/>
          </p:cNvSpPr>
          <p:nvPr>
            <p:ph type="body" sz="quarter" idx="3"/>
          </p:nvPr>
        </p:nvSpPr>
        <p:spPr>
          <a:xfrm>
            <a:off x="773424" y="4644008"/>
            <a:ext cx="5560412" cy="388843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22.12.23</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chauffezrenouvelable.ch/"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1471922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Le </a:t>
            </a:r>
            <a:r>
              <a:rPr lang="fr-CH" sz="1800" b="1" dirty="0">
                <a:effectLst/>
                <a:latin typeface="Calibri" panose="020F0502020204030204" pitchFamily="34" charset="0"/>
                <a:ea typeface="Calibri" panose="020F0502020204030204" pitchFamily="34" charset="0"/>
                <a:cs typeface="Times New Roman" panose="02020603050405020304" pitchFamily="18" charset="0"/>
              </a:rPr>
              <a:t>conseil incitatif</a:t>
            </a:r>
            <a:r>
              <a:rPr lang="fr-CH" sz="1800" dirty="0">
                <a:effectLst/>
                <a:latin typeface="Calibri" panose="020F0502020204030204" pitchFamily="34" charset="0"/>
                <a:ea typeface="Calibri" panose="020F0502020204030204" pitchFamily="34" charset="0"/>
                <a:cs typeface="Times New Roman" panose="02020603050405020304" pitchFamily="18" charset="0"/>
              </a:rPr>
              <a:t> est disponible pour deux catégories de bâtiments différentes et propose aux propriétaires un conseil spécialisé et ciblé sur le chauffage.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5736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700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38004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Pour changer, vous pouvez montrer notre vidéo sur la technologie: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CH" sz="1800" dirty="0">
                <a:effectLst/>
                <a:latin typeface="Calibri" panose="020F0502020204030204" pitchFamily="34" charset="0"/>
                <a:ea typeface="Calibri" panose="020F0502020204030204" pitchFamily="34" charset="0"/>
                <a:cs typeface="Times New Roman" panose="02020603050405020304" pitchFamily="18" charset="0"/>
              </a:rPr>
              <a:t>Pompes à chaleur en bref</a:t>
            </a:r>
            <a:r>
              <a:rPr lang="de-CH" dirty="0"/>
              <a:t>: https://</a:t>
            </a:r>
            <a:r>
              <a:rPr lang="de-CH" dirty="0" err="1"/>
              <a:t>www.chauffezrenouvelable.ch</a:t>
            </a:r>
            <a:r>
              <a:rPr lang="de-CH" dirty="0"/>
              <a:t>/</a:t>
            </a:r>
            <a:r>
              <a:rPr lang="de-CH" dirty="0" err="1"/>
              <a:t>systemes</a:t>
            </a:r>
            <a:r>
              <a:rPr lang="de-CH" dirty="0"/>
              <a:t>-de-</a:t>
            </a:r>
            <a:r>
              <a:rPr lang="de-CH" dirty="0" err="1"/>
              <a:t>chauffage</a:t>
            </a:r>
            <a:r>
              <a:rPr lang="de-CH" dirty="0"/>
              <a:t>-</a:t>
            </a:r>
            <a:r>
              <a:rPr lang="de-CH" dirty="0" err="1"/>
              <a:t>renouvelables</a:t>
            </a:r>
            <a:r>
              <a:rPr lang="de-CH" dirty="0"/>
              <a:t>/</a:t>
            </a:r>
            <a:r>
              <a:rPr lang="de-CH" dirty="0" err="1"/>
              <a:t>pompes</a:t>
            </a:r>
            <a:r>
              <a:rPr lang="de-CH" dirty="0"/>
              <a:t>-a-</a:t>
            </a:r>
            <a:r>
              <a:rPr lang="de-CH" dirty="0" err="1"/>
              <a:t>chaleur</a:t>
            </a:r>
            <a:r>
              <a:rPr lang="de-CH" dirty="0"/>
              <a:t>/</a:t>
            </a:r>
          </a:p>
        </p:txBody>
      </p:sp>
      <p:sp>
        <p:nvSpPr>
          <p:cNvPr id="4" name="Foliennummernplatzhalter 3"/>
          <p:cNvSpPr>
            <a:spLocks noGrp="1"/>
          </p:cNvSpPr>
          <p:nvPr>
            <p:ph type="sldNum" sz="quarter" idx="10"/>
          </p:nvPr>
        </p:nvSpPr>
        <p:spPr/>
        <p:txBody>
          <a:bodyPr/>
          <a:lstStyle/>
          <a:p>
            <a:fld id="{83C81C81-E364-4366-A610-2DB15FF98538}" type="slidenum">
              <a:rPr lang="de-CH" smtClean="0"/>
              <a:pPr/>
              <a:t>25</a:t>
            </a:fld>
            <a:endParaRPr lang="de-CH" dirty="0"/>
          </a:p>
        </p:txBody>
      </p:sp>
    </p:spTree>
    <p:extLst>
      <p:ext uri="{BB962C8B-B14F-4D97-AF65-F5344CB8AC3E}">
        <p14:creationId xmlns:p14="http://schemas.microsoft.com/office/powerpoint/2010/main" val="391257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37</a:t>
            </a:fld>
            <a:endParaRPr lang="de-CH" dirty="0"/>
          </a:p>
        </p:txBody>
      </p:sp>
    </p:spTree>
    <p:extLst>
      <p:ext uri="{BB962C8B-B14F-4D97-AF65-F5344CB8AC3E}">
        <p14:creationId xmlns:p14="http://schemas.microsoft.com/office/powerpoint/2010/main" val="240634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Se réfère à l’exemple d’une maison consommant 3000 litres de mazout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de-CH" baseline="0" dirty="0">
                <a:sym typeface="Wingdings" panose="05000000000000000000" pitchFamily="2" charset="2"/>
              </a:rPr>
              <a:t> </a:t>
            </a:r>
            <a:r>
              <a:rPr lang="fr-CH" sz="1800" dirty="0">
                <a:effectLst/>
                <a:latin typeface="Calibri" panose="020F0502020204030204" pitchFamily="34" charset="0"/>
                <a:ea typeface="Calibri" panose="020F0502020204030204" pitchFamily="34" charset="0"/>
                <a:cs typeface="Times New Roman" panose="02020603050405020304" pitchFamily="18" charset="0"/>
              </a:rPr>
              <a:t>Veuillez détailler, à titre d’exemple, 2 solutions de chauffage directement dans le calculateur des coûts de chauffage sur </a:t>
            </a:r>
            <a:r>
              <a:rPr lang="fr-CH"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www.chauffezrenouvelable.ch</a:t>
            </a:r>
            <a:endParaRPr lang="de-CH" dirty="0">
              <a:cs typeface="Arial"/>
            </a:endParaRPr>
          </a:p>
        </p:txBody>
      </p:sp>
    </p:spTree>
    <p:extLst>
      <p:ext uri="{BB962C8B-B14F-4D97-AF65-F5344CB8AC3E}">
        <p14:creationId xmlns:p14="http://schemas.microsoft.com/office/powerpoint/2010/main" val="636754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44</a:t>
            </a:fld>
            <a:endParaRPr lang="de-CH" dirty="0"/>
          </a:p>
        </p:txBody>
      </p:sp>
    </p:spTree>
    <p:extLst>
      <p:ext uri="{BB962C8B-B14F-4D97-AF65-F5344CB8AC3E}">
        <p14:creationId xmlns:p14="http://schemas.microsoft.com/office/powerpoint/2010/main" val="138092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45</a:t>
            </a:fld>
            <a:endParaRPr lang="de-CH" dirty="0"/>
          </a:p>
        </p:txBody>
      </p:sp>
    </p:spTree>
    <p:extLst>
      <p:ext uri="{BB962C8B-B14F-4D97-AF65-F5344CB8AC3E}">
        <p14:creationId xmlns:p14="http://schemas.microsoft.com/office/powerpoint/2010/main" val="409111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46</a:t>
            </a:fld>
            <a:endParaRPr lang="de-CH" dirty="0"/>
          </a:p>
        </p:txBody>
      </p:sp>
    </p:spTree>
    <p:extLst>
      <p:ext uri="{BB962C8B-B14F-4D97-AF65-F5344CB8AC3E}">
        <p14:creationId xmlns:p14="http://schemas.microsoft.com/office/powerpoint/2010/main" val="497285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47</a:t>
            </a:fld>
            <a:endParaRPr lang="de-CH" dirty="0"/>
          </a:p>
        </p:txBody>
      </p:sp>
    </p:spTree>
    <p:extLst>
      <p:ext uri="{BB962C8B-B14F-4D97-AF65-F5344CB8AC3E}">
        <p14:creationId xmlns:p14="http://schemas.microsoft.com/office/powerpoint/2010/main" val="2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11050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CH" sz="1800" b="1" dirty="0">
                <a:effectLst/>
                <a:latin typeface="Calibri" panose="020F0502020204030204" pitchFamily="34" charset="0"/>
                <a:ea typeface="Calibri" panose="020F0502020204030204" pitchFamily="34" charset="0"/>
                <a:cs typeface="Times New Roman" panose="02020603050405020304" pitchFamily="18" charset="0"/>
              </a:rPr>
              <a:t>Plus de 50% (!)</a:t>
            </a:r>
            <a:r>
              <a:rPr lang="fr-CH" sz="1800" dirty="0">
                <a:effectLst/>
                <a:latin typeface="Calibri" panose="020F0502020204030204" pitchFamily="34" charset="0"/>
                <a:ea typeface="Calibri" panose="020F0502020204030204" pitchFamily="34" charset="0"/>
                <a:cs typeface="Times New Roman" panose="02020603050405020304" pitchFamily="18" charset="0"/>
              </a:rPr>
              <a:t> des propriétaires de bâtiments n’étudient aucune alternative à un système de chauffage à énergie fossile</a:t>
            </a:r>
            <a:r>
              <a:rPr lang="de-CH" dirty="0"/>
              <a:t>.</a:t>
            </a:r>
          </a:p>
          <a:p>
            <a:pPr marL="342900" lvl="0" indent="-342900">
              <a:lnSpc>
                <a:spcPct val="107000"/>
              </a:lnSpc>
              <a:spcAft>
                <a:spcPts val="800"/>
              </a:spcAft>
              <a:buFont typeface="Arial" panose="020B0604020202020204" pitchFamily="34" charset="0"/>
              <a:buChar char="•"/>
              <a:tabLst>
                <a:tab pos="457200" algn="l"/>
              </a:tabLst>
            </a:pPr>
            <a:r>
              <a:rPr lang="fr-CH" sz="1800" dirty="0">
                <a:effectLst/>
                <a:latin typeface="Calibri" panose="020F0502020204030204" pitchFamily="34" charset="0"/>
                <a:ea typeface="Calibri" panose="020F0502020204030204" pitchFamily="34" charset="0"/>
                <a:cs typeface="Times New Roman" panose="02020603050405020304" pitchFamily="18" charset="0"/>
              </a:rPr>
              <a:t>De nouvelles conditions-cadres légales auront comme conséquence qu’il ne sera plus possible de remplacer aussi facilement un système de chauffage à énergie fossile par un système de même type.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CH" sz="1800" dirty="0">
                <a:effectLst/>
                <a:latin typeface="Calibri" panose="020F0502020204030204" pitchFamily="34" charset="0"/>
                <a:ea typeface="Calibri" panose="020F0502020204030204" pitchFamily="34" charset="0"/>
                <a:cs typeface="Times New Roman" panose="02020603050405020304" pitchFamily="18" charset="0"/>
              </a:rPr>
              <a:t>Chaque maintien d'un chauffage à énergie fossile </a:t>
            </a:r>
            <a:r>
              <a:rPr lang="fr-CH" sz="1800" b="1" dirty="0">
                <a:effectLst/>
                <a:latin typeface="Calibri" panose="020F0502020204030204" pitchFamily="34" charset="0"/>
                <a:ea typeface="Calibri" panose="020F0502020204030204" pitchFamily="34" charset="0"/>
                <a:cs typeface="Times New Roman" panose="02020603050405020304" pitchFamily="18" charset="0"/>
              </a:rPr>
              <a:t>laisse échapper une chance</a:t>
            </a:r>
            <a:r>
              <a:rPr lang="fr-CH" sz="1800" dirty="0">
                <a:effectLst/>
                <a:latin typeface="Calibri" panose="020F0502020204030204" pitchFamily="34" charset="0"/>
                <a:ea typeface="Calibri" panose="020F0502020204030204" pitchFamily="34" charset="0"/>
                <a:cs typeface="Times New Roman" panose="02020603050405020304" pitchFamily="18" charset="0"/>
              </a:rPr>
              <a:t> pour les 20 prochaines années.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1154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CH" sz="1100" b="1" dirty="0">
                <a:effectLst/>
                <a:latin typeface="Calibri" panose="020F0502020204030204" pitchFamily="34" charset="0"/>
                <a:ea typeface="Calibri" panose="020F0502020204030204" pitchFamily="34" charset="0"/>
                <a:cs typeface="Times New Roman" panose="02020603050405020304" pitchFamily="18" charset="0"/>
              </a:rPr>
              <a:t>Plus de 50% (!)</a:t>
            </a:r>
            <a:r>
              <a:rPr lang="fr-CH" sz="1100" dirty="0">
                <a:effectLst/>
                <a:latin typeface="Calibri" panose="020F0502020204030204" pitchFamily="34" charset="0"/>
                <a:ea typeface="Calibri" panose="020F0502020204030204" pitchFamily="34" charset="0"/>
                <a:cs typeface="Times New Roman" panose="02020603050405020304" pitchFamily="18" charset="0"/>
              </a:rPr>
              <a:t> des propriétaires de bâtiments n’étudient aucune alternative à un système de chauffage à énergie fossile</a:t>
            </a:r>
            <a:r>
              <a:rPr lang="de-CH" dirty="0"/>
              <a:t>.</a:t>
            </a:r>
          </a:p>
          <a:p>
            <a:pPr marL="342900" lvl="0" indent="-342900">
              <a:lnSpc>
                <a:spcPct val="107000"/>
              </a:lnSpc>
              <a:spcAft>
                <a:spcPts val="800"/>
              </a:spcAft>
              <a:buFont typeface="Arial" panose="020B0604020202020204" pitchFamily="34" charset="0"/>
              <a:buChar char="•"/>
              <a:tabLst>
                <a:tab pos="457200" algn="l"/>
              </a:tabLst>
            </a:pPr>
            <a:r>
              <a:rPr lang="fr-CH" sz="1100" dirty="0">
                <a:effectLst/>
                <a:latin typeface="Calibri" panose="020F0502020204030204" pitchFamily="34" charset="0"/>
                <a:ea typeface="Calibri" panose="020F0502020204030204" pitchFamily="34" charset="0"/>
                <a:cs typeface="Times New Roman" panose="02020603050405020304" pitchFamily="18" charset="0"/>
              </a:rPr>
              <a:t>De nouvelles conditions-cadres légales auront comme conséquence qu’il ne sera plus possible de remplacer aussi facilement un système de chauffage à énergie fossile par un système de même type.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CH" sz="1100" dirty="0">
                <a:effectLst/>
                <a:latin typeface="Calibri" panose="020F0502020204030204" pitchFamily="34" charset="0"/>
                <a:ea typeface="Calibri" panose="020F0502020204030204" pitchFamily="34" charset="0"/>
                <a:cs typeface="Times New Roman" panose="02020603050405020304" pitchFamily="18" charset="0"/>
              </a:rPr>
              <a:t>Chaque maintien d'un chauffage à énergie fossile </a:t>
            </a:r>
            <a:r>
              <a:rPr lang="fr-CH" sz="1100" b="1" dirty="0">
                <a:effectLst/>
                <a:latin typeface="Calibri" panose="020F0502020204030204" pitchFamily="34" charset="0"/>
                <a:ea typeface="Calibri" panose="020F0502020204030204" pitchFamily="34" charset="0"/>
                <a:cs typeface="Times New Roman" panose="02020603050405020304" pitchFamily="18" charset="0"/>
              </a:rPr>
              <a:t>laisse échapper une chance</a:t>
            </a:r>
            <a:r>
              <a:rPr lang="fr-CH" sz="1100" dirty="0">
                <a:effectLst/>
                <a:latin typeface="Calibri" panose="020F0502020204030204" pitchFamily="34" charset="0"/>
                <a:ea typeface="Calibri" panose="020F0502020204030204" pitchFamily="34" charset="0"/>
                <a:cs typeface="Times New Roman" panose="02020603050405020304" pitchFamily="18" charset="0"/>
              </a:rPr>
              <a:t> pour les 20 prochaines années.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25921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8</a:t>
            </a:fld>
            <a:endParaRPr lang="de-CH"/>
          </a:p>
        </p:txBody>
      </p:sp>
    </p:spTree>
    <p:extLst>
      <p:ext uri="{BB962C8B-B14F-4D97-AF65-F5344CB8AC3E}">
        <p14:creationId xmlns:p14="http://schemas.microsoft.com/office/powerpoint/2010/main" val="180232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56843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10</a:t>
            </a:fld>
            <a:endParaRPr lang="de-CH"/>
          </a:p>
        </p:txBody>
      </p:sp>
    </p:spTree>
    <p:extLst>
      <p:ext uri="{BB962C8B-B14F-4D97-AF65-F5344CB8AC3E}">
        <p14:creationId xmlns:p14="http://schemas.microsoft.com/office/powerpoint/2010/main" val="8286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11</a:t>
            </a:fld>
            <a:endParaRPr lang="de-CH"/>
          </a:p>
        </p:txBody>
      </p:sp>
    </p:spTree>
    <p:extLst>
      <p:ext uri="{BB962C8B-B14F-4D97-AF65-F5344CB8AC3E}">
        <p14:creationId xmlns:p14="http://schemas.microsoft.com/office/powerpoint/2010/main" val="330955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627053" y="6062996"/>
            <a:ext cx="4460835" cy="199738"/>
          </a:xfrm>
        </p:spPr>
        <p:txBody>
          <a:bodyPr/>
          <a:lstStyle>
            <a:lvl1pPr>
              <a:defRPr sz="1300" cap="all" baseline="0"/>
            </a:lvl1pPr>
          </a:lstStyle>
          <a:p>
            <a:fld id="{9E924F12-5102-46BF-9AF2-24487EBC868C}" type="datetime1">
              <a:rPr lang="de-CH" smtClean="0"/>
              <a:t>22.12.23</a:t>
            </a:fld>
            <a:endParaRPr lang="de-CH" dirty="0"/>
          </a:p>
        </p:txBody>
      </p:sp>
      <p:sp>
        <p:nvSpPr>
          <p:cNvPr id="9" name="Fußzeilenplatzhalter 8"/>
          <p:cNvSpPr>
            <a:spLocks noGrp="1"/>
          </p:cNvSpPr>
          <p:nvPr>
            <p:ph type="ftr" sz="quarter" idx="11"/>
          </p:nvPr>
        </p:nvSpPr>
        <p:spPr>
          <a:xfrm>
            <a:off x="622175" y="6453336"/>
            <a:ext cx="7872875" cy="144016"/>
          </a:xfrm>
        </p:spPr>
        <p:txBody>
          <a:bodyPr/>
          <a:lstStyle/>
          <a:p>
            <a:r>
              <a:rPr lang="de-CH" dirty="0"/>
              <a:t>Fusszeile (Ändern über «Einfügen &gt; Kopf- und Fusszeile»)</a:t>
            </a:r>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
        <p:nvSpPr>
          <p:cNvPr id="20" name="Textplatzhalter 19">
            <a:extLst>
              <a:ext uri="{FF2B5EF4-FFF2-40B4-BE49-F238E27FC236}">
                <a16:creationId xmlns:a16="http://schemas.microsoft.com/office/drawing/2014/main" id="{A92172FC-9657-4458-82FF-A7DAB9E2AF8C}"/>
              </a:ext>
            </a:extLst>
          </p:cNvPr>
          <p:cNvSpPr>
            <a:spLocks noGrp="1"/>
          </p:cNvSpPr>
          <p:nvPr>
            <p:ph type="body" sz="quarter" idx="14" hasCustomPrompt="1"/>
          </p:nvPr>
        </p:nvSpPr>
        <p:spPr>
          <a:xfrm>
            <a:off x="633203" y="1328222"/>
            <a:ext cx="7335004" cy="555088"/>
          </a:xfrm>
          <a:blipFill dpi="0" rotWithShape="1">
            <a:blip r:embed="rId2" cstate="print">
              <a:extLst>
                <a:ext uri="{28A0092B-C50C-407E-A947-70E740481C1C}">
                  <a14:useLocalDpi xmlns:a14="http://schemas.microsoft.com/office/drawing/2010/main"/>
                </a:ext>
              </a:extLst>
            </a:blip>
            <a:srcRect/>
            <a:stretch>
              <a:fillRect l="-17687" r="-17687"/>
            </a:stretch>
          </a:blipFill>
          <a:effectLst/>
        </p:spPr>
        <p:txBody>
          <a:bodyPr wrap="none" tIns="46800" anchor="b">
            <a:noAutofit/>
          </a:bodyPr>
          <a:lstStyle>
            <a:lvl1pPr>
              <a:defRPr sz="3300" cap="all" baseline="0">
                <a:solidFill>
                  <a:schemeClr val="accent2"/>
                </a:solidFill>
              </a:defRPr>
            </a:lvl1pPr>
            <a:lvl2pPr>
              <a:defRPr sz="3300" cap="all" baseline="0">
                <a:solidFill>
                  <a:schemeClr val="accent2"/>
                </a:solidFill>
              </a:defRPr>
            </a:lvl2pPr>
            <a:lvl3pPr>
              <a:defRPr sz="3300" cap="all" baseline="0">
                <a:solidFill>
                  <a:schemeClr val="accent2"/>
                </a:solidFill>
              </a:defRPr>
            </a:lvl3pPr>
            <a:lvl4pPr>
              <a:defRPr sz="3300" cap="all" baseline="0">
                <a:solidFill>
                  <a:schemeClr val="accent2"/>
                </a:solidFill>
              </a:defRPr>
            </a:lvl4pPr>
            <a:lvl5pPr>
              <a:defRPr sz="3300" cap="all" baseline="0">
                <a:solidFill>
                  <a:schemeClr val="accent2"/>
                </a:solidFill>
              </a:defRPr>
            </a:lvl5pPr>
          </a:lstStyle>
          <a:p>
            <a:pPr lvl="0"/>
            <a:r>
              <a:rPr lang="de-DE" dirty="0"/>
              <a:t>Untertitel</a:t>
            </a:r>
            <a:endParaRPr lang="de-CH" dirty="0"/>
          </a:p>
        </p:txBody>
      </p:sp>
      <p:sp>
        <p:nvSpPr>
          <p:cNvPr id="3" name="Titel 2">
            <a:extLst>
              <a:ext uri="{FF2B5EF4-FFF2-40B4-BE49-F238E27FC236}">
                <a16:creationId xmlns:a16="http://schemas.microsoft.com/office/drawing/2014/main" id="{C59E9AA3-AA8C-4C18-AA35-FF7B1B6EC764}"/>
              </a:ext>
            </a:extLst>
          </p:cNvPr>
          <p:cNvSpPr>
            <a:spLocks noGrp="1"/>
          </p:cNvSpPr>
          <p:nvPr>
            <p:ph type="title" hasCustomPrompt="1"/>
          </p:nvPr>
        </p:nvSpPr>
        <p:spPr>
          <a:xfrm>
            <a:off x="630392" y="636438"/>
            <a:ext cx="7337815" cy="555088"/>
          </a:xfrm>
          <a:blipFill dpi="0" rotWithShape="1">
            <a:blip r:embed="rId3"/>
            <a:srcRect/>
            <a:tile tx="0" ty="0" sx="100000" sy="100000" flip="none" algn="tl"/>
          </a:blipFill>
        </p:spPr>
        <p:txBody>
          <a:bodyPr>
            <a:noAutofit/>
          </a:bodyPr>
          <a:lstStyle>
            <a:lvl1pPr>
              <a:defRPr/>
            </a:lvl1pPr>
          </a:lstStyle>
          <a:p>
            <a:r>
              <a:rPr lang="de-DE" dirty="0"/>
              <a:t>Titel (Boxbreite anpassen)</a:t>
            </a:r>
            <a:endParaRPr lang="de-CH" dirty="0"/>
          </a:p>
        </p:txBody>
      </p:sp>
      <p:pic>
        <p:nvPicPr>
          <p:cNvPr id="11" name="Grafik 10">
            <a:extLst>
              <a:ext uri="{FF2B5EF4-FFF2-40B4-BE49-F238E27FC236}">
                <a16:creationId xmlns:a16="http://schemas.microsoft.com/office/drawing/2014/main" id="{C904F20B-EC08-3460-F7E2-5F0E0DB5EA0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400694" y="5812397"/>
            <a:ext cx="5148000" cy="424915"/>
          </a:xfrm>
          <a:prstGeom prst="rect">
            <a:avLst/>
          </a:prstGeom>
        </p:spPr>
      </p:pic>
      <p:pic>
        <p:nvPicPr>
          <p:cNvPr id="13" name="Grafik 12">
            <a:extLst>
              <a:ext uri="{FF2B5EF4-FFF2-40B4-BE49-F238E27FC236}">
                <a16:creationId xmlns:a16="http://schemas.microsoft.com/office/drawing/2014/main" id="{BAAA35D2-2561-A1AF-70F0-C5F3A0659A8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122400" y="187200"/>
            <a:ext cx="2896767" cy="950400"/>
          </a:xfrm>
          <a:prstGeom prst="rect">
            <a:avLst/>
          </a:prstGeom>
        </p:spPr>
      </p:pic>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3" name="Inhaltsplatzhalter 22">
            <a:extLst>
              <a:ext uri="{FF2B5EF4-FFF2-40B4-BE49-F238E27FC236}">
                <a16:creationId xmlns:a16="http://schemas.microsoft.com/office/drawing/2014/main" id="{80061A87-F719-4745-B369-B6329E5236C6}"/>
              </a:ext>
            </a:extLst>
          </p:cNvPr>
          <p:cNvSpPr>
            <a:spLocks noGrp="1"/>
          </p:cNvSpPr>
          <p:nvPr>
            <p:ph sz="quarter" idx="28"/>
          </p:nvPr>
        </p:nvSpPr>
        <p:spPr>
          <a:xfrm>
            <a:off x="636588" y="2682875"/>
            <a:ext cx="5746750" cy="3597275"/>
          </a:xfrm>
        </p:spPr>
        <p:txBody>
          <a:bodyPr anchor="b"/>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2" name="Titel 1"/>
          <p:cNvSpPr>
            <a:spLocks noGrp="1"/>
          </p:cNvSpPr>
          <p:nvPr>
            <p:ph type="title" hasCustomPrompt="1"/>
          </p:nvPr>
        </p:nvSpPr>
        <p:spPr>
          <a:xfrm>
            <a:off x="630393" y="636438"/>
            <a:ext cx="3949158" cy="585866"/>
          </a:xfrm>
        </p:spPr>
        <p:txBody>
          <a:bodyPr/>
          <a:lstStyle>
            <a:lvl1pPr>
              <a:defRPr/>
            </a:lvl1pPr>
          </a:lstStyle>
          <a:p>
            <a:r>
              <a:rPr lang="de-CH" dirty="0"/>
              <a:t>Titel </a:t>
            </a:r>
            <a:r>
              <a:rPr lang="de-CH" dirty="0" err="1"/>
              <a:t>hinzfügen</a:t>
            </a:r>
            <a:endParaRPr lang="de-CH" dirty="0"/>
          </a:p>
        </p:txBody>
      </p:sp>
      <p:sp>
        <p:nvSpPr>
          <p:cNvPr id="6" name="Datumsplatzhalter 5"/>
          <p:cNvSpPr>
            <a:spLocks noGrp="1"/>
          </p:cNvSpPr>
          <p:nvPr>
            <p:ph type="dt" sz="half" idx="10"/>
          </p:nvPr>
        </p:nvSpPr>
        <p:spPr/>
        <p:txBody>
          <a:bodyPr/>
          <a:lstStyle/>
          <a:p>
            <a:fld id="{D9A3EA32-8454-4AF9-9212-C222BA617F73}" type="datetime1">
              <a:rPr lang="de-CH" smtClean="0"/>
              <a:t>22.12.23</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9924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0" y="0"/>
            <a:ext cx="12192000" cy="6858000"/>
          </a:xfrm>
          <a:pattFill prst="lgCheck">
            <a:fgClr>
              <a:schemeClr val="bg1">
                <a:lumMod val="85000"/>
              </a:schemeClr>
            </a:fgClr>
            <a:bgClr>
              <a:schemeClr val="bg1"/>
            </a:bgClr>
          </a:pattFill>
        </p:spPr>
        <p:txBody>
          <a:bodyPr tIns="1800000" anchor="ctr"/>
          <a:lstStyle>
            <a:lvl1pPr algn="ctr">
              <a:defRPr sz="1200"/>
            </a:lvl1pPr>
          </a:lstStyle>
          <a:p>
            <a:r>
              <a:rPr lang="de-CH" dirty="0"/>
              <a:t>Bild durch «Drag &amp; Drop» in den Bildplatzhalter ziehen</a:t>
            </a:r>
          </a:p>
        </p:txBody>
      </p:sp>
      <p:sp>
        <p:nvSpPr>
          <p:cNvPr id="2" name="Titel 1"/>
          <p:cNvSpPr>
            <a:spLocks noGrp="1"/>
          </p:cNvSpPr>
          <p:nvPr>
            <p:ph type="title" hasCustomPrompt="1"/>
          </p:nvPr>
        </p:nvSpPr>
        <p:spPr>
          <a:xfrm>
            <a:off x="626989" y="3068960"/>
            <a:ext cx="6666248" cy="585866"/>
          </a:xfrm>
        </p:spPr>
        <p:txBody>
          <a:bodyPr/>
          <a:lstStyle>
            <a:lvl1pPr>
              <a:defRPr/>
            </a:lvl1pPr>
          </a:lstStyle>
          <a:p>
            <a:r>
              <a:rPr lang="de-CH" dirty="0"/>
              <a:t>Zwischentitel Hinzufügen</a:t>
            </a:r>
          </a:p>
        </p:txBody>
      </p:sp>
      <p:sp>
        <p:nvSpPr>
          <p:cNvPr id="7" name="Datumsplatzhalter 6"/>
          <p:cNvSpPr>
            <a:spLocks noGrp="1"/>
          </p:cNvSpPr>
          <p:nvPr>
            <p:ph type="dt" sz="half" idx="10"/>
          </p:nvPr>
        </p:nvSpPr>
        <p:spPr/>
        <p:txBody>
          <a:bodyPr/>
          <a:lstStyle/>
          <a:p>
            <a:fld id="{56E2301E-3640-439E-BC88-3ECC0B5572A4}" type="datetime1">
              <a:rPr lang="de-CH" smtClean="0"/>
              <a:t>22.12.23</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859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27055" y="1844824"/>
            <a:ext cx="10941554" cy="4452465"/>
          </a:xfrm>
        </p:spPr>
        <p:txBody>
          <a:bodyPr/>
          <a:lstStyle>
            <a:lvl1pPr marL="0" marR="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lvl1pPr>
            <a:lvl2pPr marL="174625"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2pPr>
            <a:lvl3pPr marL="360363" marR="0"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3pPr>
            <a:lvl4pPr marL="534988"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4pPr>
            <a:lvl5pPr marL="719138" marR="0"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5p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Textmasterformat bearbeiten</a:t>
            </a:r>
          </a:p>
          <a:p>
            <a:pPr marL="174625" marR="0" lvl="1"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Zweite Ebene</a:t>
            </a:r>
          </a:p>
          <a:p>
            <a:pPr marL="360363" marR="0" lvl="2"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Dritte Ebene</a:t>
            </a:r>
          </a:p>
          <a:p>
            <a:pPr marL="534988" marR="0" lvl="3"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Vierte Ebene</a:t>
            </a:r>
          </a:p>
          <a:p>
            <a:pPr marL="719138" marR="0" lvl="4"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Fünfte Ebene</a:t>
            </a:r>
          </a:p>
          <a:p>
            <a:pPr lvl="0"/>
            <a:endParaRPr lang="de-CH" dirty="0"/>
          </a:p>
        </p:txBody>
      </p:sp>
      <p:sp>
        <p:nvSpPr>
          <p:cNvPr id="7" name="Datumsplatzhalter 6"/>
          <p:cNvSpPr>
            <a:spLocks noGrp="1"/>
          </p:cNvSpPr>
          <p:nvPr>
            <p:ph type="dt" sz="half" idx="10"/>
          </p:nvPr>
        </p:nvSpPr>
        <p:spPr>
          <a:xfrm>
            <a:off x="627054" y="6453336"/>
            <a:ext cx="1513384" cy="144016"/>
          </a:xfrm>
        </p:spPr>
        <p:txBody>
          <a:bodyPr/>
          <a:lstStyle/>
          <a:p>
            <a:fld id="{2B3F89DA-B913-472B-9457-BDF0C9F29B02}" type="datetime1">
              <a:rPr lang="de-CH" smtClean="0"/>
              <a:t>22.12.23</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a:xfrm>
            <a:off x="10839670" y="6453336"/>
            <a:ext cx="745299" cy="144016"/>
          </a:xfrm>
        </p:spPr>
        <p:txBody>
          <a:bodyPr/>
          <a:lstStyle/>
          <a:p>
            <a:fld id="{442AD375-037F-43D0-B059-5172DA06796A}" type="slidenum">
              <a:rPr lang="de-CH" smtClean="0"/>
              <a:pPr/>
              <a:t>‹Nr.›</a:t>
            </a:fld>
            <a:endParaRPr lang="de-CH" dirty="0"/>
          </a:p>
        </p:txBody>
      </p:sp>
      <p:sp>
        <p:nvSpPr>
          <p:cNvPr id="6" name="Titel 5">
            <a:extLst>
              <a:ext uri="{FF2B5EF4-FFF2-40B4-BE49-F238E27FC236}">
                <a16:creationId xmlns:a16="http://schemas.microsoft.com/office/drawing/2014/main" id="{570A25A2-0A17-4222-AD67-B15C14E1B726}"/>
              </a:ext>
            </a:extLst>
          </p:cNvPr>
          <p:cNvSpPr>
            <a:spLocks noGrp="1"/>
          </p:cNvSpPr>
          <p:nvPr>
            <p:ph type="title" hasCustomPrompt="1"/>
          </p:nvPr>
        </p:nvSpPr>
        <p:spPr>
          <a:xfrm>
            <a:off x="630393" y="636438"/>
            <a:ext cx="4272965" cy="585866"/>
          </a:xfrm>
        </p:spPr>
        <p:txBody>
          <a:bodyPr/>
          <a:lstStyle>
            <a:lvl1pPr>
              <a:defRPr/>
            </a:lvl1pPr>
          </a:lstStyle>
          <a:p>
            <a:r>
              <a:rPr lang="de-DE" dirty="0"/>
              <a:t>Titel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Inhaltsplatzhalter 3"/>
          <p:cNvSpPr>
            <a:spLocks noGrp="1"/>
          </p:cNvSpPr>
          <p:nvPr>
            <p:ph sz="half" idx="2" hasCustomPrompt="1"/>
          </p:nvPr>
        </p:nvSpPr>
        <p:spPr>
          <a:xfrm>
            <a:off x="6313328"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494879E2-CE0C-4400-B7F0-C3E4A7BAF21A}" type="datetime1">
              <a:rPr lang="de-CH" smtClean="0"/>
              <a:t>22.12.23</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3186258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2736526"/>
            <a:ext cx="5108906" cy="3440437"/>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76CF122D-C5B7-46F2-A877-37247E9D4516}" type="datetime1">
              <a:rPr lang="de-CH" smtClean="0"/>
              <a:t>22.12.23</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
        <p:nvSpPr>
          <p:cNvPr id="11" name="Bildplatzhalter 4">
            <a:extLst>
              <a:ext uri="{FF2B5EF4-FFF2-40B4-BE49-F238E27FC236}">
                <a16:creationId xmlns:a16="http://schemas.microsoft.com/office/drawing/2014/main" id="{062C0B14-815D-4372-AB9A-F3AE10BCDDF9}"/>
              </a:ext>
            </a:extLst>
          </p:cNvPr>
          <p:cNvSpPr>
            <a:spLocks noGrp="1"/>
          </p:cNvSpPr>
          <p:nvPr>
            <p:ph type="pic" sz="quarter" idx="13"/>
          </p:nvPr>
        </p:nvSpPr>
        <p:spPr>
          <a:xfrm>
            <a:off x="6096000" y="648"/>
            <a:ext cx="6096000" cy="6857351"/>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6470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7" name="Datumsplatzhalter 6"/>
          <p:cNvSpPr>
            <a:spLocks noGrp="1"/>
          </p:cNvSpPr>
          <p:nvPr>
            <p:ph type="dt" sz="half" idx="10"/>
          </p:nvPr>
        </p:nvSpPr>
        <p:spPr/>
        <p:txBody>
          <a:bodyPr/>
          <a:lstStyle/>
          <a:p>
            <a:fld id="{BE22B068-0D05-4CE9-9C0E-D34209EE8874}" type="datetime1">
              <a:rPr lang="de-CH" smtClean="0"/>
              <a:t>22.12.23</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627053" y="1825625"/>
            <a:ext cx="10893155" cy="435133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6" name="Datumsplatzhalter 5"/>
          <p:cNvSpPr>
            <a:spLocks noGrp="1"/>
          </p:cNvSpPr>
          <p:nvPr>
            <p:ph type="dt" sz="half" idx="10"/>
          </p:nvPr>
        </p:nvSpPr>
        <p:spPr/>
        <p:txBody>
          <a:bodyPr/>
          <a:lstStyle/>
          <a:p>
            <a:fld id="{0779A5A3-DCE5-40A2-8864-9BABAE3F6396}" type="datetime1">
              <a:rPr lang="de-CH" smtClean="0"/>
              <a:t>22.12.23</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83798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D152757-9812-4467-89A3-36F4B52AB0DE}" type="datetime1">
              <a:rPr lang="de-CH" smtClean="0"/>
              <a:t>22.12.23</a:t>
            </a:fld>
            <a:endParaRPr lang="de-CH" dirty="0"/>
          </a:p>
        </p:txBody>
      </p:sp>
      <p:sp>
        <p:nvSpPr>
          <p:cNvPr id="6" name="Fußzeilenplatzhalter 5"/>
          <p:cNvSpPr>
            <a:spLocks noGrp="1"/>
          </p:cNvSpPr>
          <p:nvPr>
            <p:ph type="ftr" sz="quarter" idx="11"/>
          </p:nvPr>
        </p:nvSpPr>
        <p:spPr/>
        <p:txBody>
          <a:bodyPr/>
          <a:lstStyle/>
          <a:p>
            <a:r>
              <a:rPr lang="de-CH"/>
              <a:t>Fusszeile (Ändern über «Einfügen &gt; Kopf- und Fusszeile»)</a:t>
            </a:r>
            <a:endParaRPr lang="de-CH" dirty="0"/>
          </a:p>
        </p:txBody>
      </p:sp>
      <p:sp>
        <p:nvSpPr>
          <p:cNvPr id="7" name="Foliennummernplatzhalter 6"/>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544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30393" y="636438"/>
            <a:ext cx="4027064" cy="555088"/>
          </a:xfrm>
          <a:prstGeom prst="rect">
            <a:avLst/>
          </a:prstGeom>
          <a:blipFill>
            <a:blip r:embed="rId11"/>
            <a:stretch>
              <a:fillRect/>
            </a:stretch>
          </a:blipFill>
        </p:spPr>
        <p:txBody>
          <a:bodyPr vert="horz" wrap="none" lIns="0" tIns="46800" rIns="0" bIns="0" rtlCol="0" anchor="t">
            <a:spAutoFit/>
          </a:bodyPr>
          <a:lstStyle/>
          <a:p>
            <a:r>
              <a:rPr lang="de-CH" dirty="0"/>
              <a:t>Titel hinzufügen</a:t>
            </a:r>
          </a:p>
        </p:txBody>
      </p:sp>
      <p:sp>
        <p:nvSpPr>
          <p:cNvPr id="3" name="Textplatzhalter 2"/>
          <p:cNvSpPr>
            <a:spLocks noGrp="1"/>
          </p:cNvSpPr>
          <p:nvPr>
            <p:ph type="body" idx="1"/>
          </p:nvPr>
        </p:nvSpPr>
        <p:spPr>
          <a:xfrm>
            <a:off x="627055" y="1700808"/>
            <a:ext cx="10894180" cy="4464496"/>
          </a:xfrm>
          <a:prstGeom prst="rect">
            <a:avLst/>
          </a:prstGeom>
        </p:spPr>
        <p:txBody>
          <a:bodyPr vert="horz" lIns="0" tIns="0" rIns="0" bIns="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627054" y="6453336"/>
            <a:ext cx="1513384" cy="144016"/>
          </a:xfrm>
          <a:prstGeom prst="rect">
            <a:avLst/>
          </a:prstGeom>
        </p:spPr>
        <p:txBody>
          <a:bodyPr vert="horz" lIns="0" tIns="0" rIns="0" bIns="0" rtlCol="0" anchor="t" anchorCtr="0"/>
          <a:lstStyle>
            <a:lvl1pPr algn="l">
              <a:defRPr sz="1000">
                <a:solidFill>
                  <a:schemeClr val="tx1"/>
                </a:solidFill>
              </a:defRPr>
            </a:lvl1pPr>
          </a:lstStyle>
          <a:p>
            <a:fld id="{020DFECB-9671-4DDC-82B2-7F52FA5FF010}" type="datetime1">
              <a:rPr lang="de-CH" smtClean="0"/>
              <a:t>22.12.23</a:t>
            </a:fld>
            <a:endParaRPr lang="de-CH" dirty="0"/>
          </a:p>
        </p:txBody>
      </p:sp>
      <p:sp>
        <p:nvSpPr>
          <p:cNvPr id="5" name="Fußzeilenplatzhalter 4"/>
          <p:cNvSpPr>
            <a:spLocks noGrp="1"/>
          </p:cNvSpPr>
          <p:nvPr>
            <p:ph type="ftr" sz="quarter" idx="3"/>
          </p:nvPr>
        </p:nvSpPr>
        <p:spPr>
          <a:xfrm>
            <a:off x="2543605" y="6453336"/>
            <a:ext cx="7872875" cy="144016"/>
          </a:xfrm>
          <a:prstGeom prst="rect">
            <a:avLst/>
          </a:prstGeom>
        </p:spPr>
        <p:txBody>
          <a:bodyPr vert="horz" lIns="0" tIns="0" rIns="0" bIns="0" rtlCol="0" anchor="t" anchorCtr="0"/>
          <a:lstStyle>
            <a:lvl1pPr algn="l">
              <a:defRPr sz="1000">
                <a:solidFill>
                  <a:schemeClr val="tx1"/>
                </a:solidFill>
              </a:defRPr>
            </a:lvl1pPr>
          </a:lstStyle>
          <a:p>
            <a:r>
              <a:rPr lang="de-CH"/>
              <a:t>Fusszeile (Ändern über «Einfügen &gt; Kopf- und Fusszeile»)</a:t>
            </a:r>
            <a:endParaRPr lang="de-CH" dirty="0"/>
          </a:p>
        </p:txBody>
      </p:sp>
      <p:sp>
        <p:nvSpPr>
          <p:cNvPr id="6" name="Foliennummernplatzhalter 5"/>
          <p:cNvSpPr>
            <a:spLocks noGrp="1"/>
          </p:cNvSpPr>
          <p:nvPr>
            <p:ph type="sldNum" sz="quarter" idx="4"/>
          </p:nvPr>
        </p:nvSpPr>
        <p:spPr>
          <a:xfrm>
            <a:off x="10775108" y="6453336"/>
            <a:ext cx="745299" cy="144016"/>
          </a:xfrm>
          <a:prstGeom prst="rect">
            <a:avLst/>
          </a:prstGeom>
        </p:spPr>
        <p:txBody>
          <a:bodyPr vert="horz" lIns="0" tIns="0" rIns="0" bIns="0" rtlCol="0" anchor="t" anchorCtr="0"/>
          <a:lstStyle>
            <a:lvl1pPr algn="r">
              <a:defRPr sz="1000">
                <a:solidFill>
                  <a:schemeClr val="tx1"/>
                </a:solidFill>
              </a:defRPr>
            </a:lvl1p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7" r:id="rId3"/>
    <p:sldLayoutId id="2147483659" r:id="rId4"/>
    <p:sldLayoutId id="2147483661" r:id="rId5"/>
    <p:sldLayoutId id="2147483666" r:id="rId6"/>
    <p:sldLayoutId id="2147483665" r:id="rId7"/>
    <p:sldLayoutId id="2147483663" r:id="rId8"/>
    <p:sldLayoutId id="2147483664" r:id="rId9"/>
  </p:sldLayoutIdLst>
  <p:hf hdr="0" ftr="0" dt="0"/>
  <p:txStyles>
    <p:title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slides/_rels/slide11.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23.sv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5.xml"/><Relationship Id="rId5" Type="http://schemas.openxmlformats.org/officeDocument/2006/relationships/image" Target="../media/image39.emf"/><Relationship Id="rId4" Type="http://schemas.openxmlformats.org/officeDocument/2006/relationships/image" Target="../media/image38.emf"/></Relationships>
</file>

<file path=ppt/slides/_rels/slide1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jpeg"/><Relationship Id="rId7" Type="http://schemas.openxmlformats.org/officeDocument/2006/relationships/image" Target="../media/image23.svg"/><Relationship Id="rId2" Type="http://schemas.openxmlformats.org/officeDocument/2006/relationships/image" Target="../media/image40.jpe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svg"/><Relationship Id="rId3" Type="http://schemas.openxmlformats.org/officeDocument/2006/relationships/image" Target="../media/image48.svg"/><Relationship Id="rId7" Type="http://schemas.openxmlformats.org/officeDocument/2006/relationships/image" Target="../media/image52.svg"/><Relationship Id="rId12" Type="http://schemas.openxmlformats.org/officeDocument/2006/relationships/image" Target="../media/image57.png"/><Relationship Id="rId17" Type="http://schemas.openxmlformats.org/officeDocument/2006/relationships/image" Target="../media/image62.svg"/><Relationship Id="rId2" Type="http://schemas.openxmlformats.org/officeDocument/2006/relationships/image" Target="../media/image47.png"/><Relationship Id="rId16" Type="http://schemas.openxmlformats.org/officeDocument/2006/relationships/image" Target="../media/image61.png"/><Relationship Id="rId1" Type="http://schemas.openxmlformats.org/officeDocument/2006/relationships/slideLayout" Target="../slideLayouts/slideLayout4.xml"/><Relationship Id="rId6" Type="http://schemas.openxmlformats.org/officeDocument/2006/relationships/image" Target="../media/image51.png"/><Relationship Id="rId11" Type="http://schemas.openxmlformats.org/officeDocument/2006/relationships/image" Target="../media/image56.svg"/><Relationship Id="rId5" Type="http://schemas.openxmlformats.org/officeDocument/2006/relationships/image" Target="../media/image50.svg"/><Relationship Id="rId15" Type="http://schemas.openxmlformats.org/officeDocument/2006/relationships/image" Target="../media/image60.sv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svg"/><Relationship Id="rId14"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svg"/><Relationship Id="rId5" Type="http://schemas.openxmlformats.org/officeDocument/2006/relationships/image" Target="../media/image22.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s://erneuerbarheizen.ch/wp-content/uploads/2020/11/20201102_holz_de.mp4" TargetMode="External"/><Relationship Id="rId1" Type="http://schemas.openxmlformats.org/officeDocument/2006/relationships/slideLayout" Target="../slideLayouts/slideLayout4.xml"/><Relationship Id="rId4" Type="http://schemas.microsoft.com/office/2007/relationships/hdphoto" Target="../media/hdphoto7.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rneuerbarheizen.ch/wp-content/uploads/2020/11/20201102_solar_de.mp4"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8.wdp"/><Relationship Id="rId4" Type="http://schemas.openxmlformats.org/officeDocument/2006/relationships/image" Target="../media/image7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75.png"/><Relationship Id="rId4" Type="http://schemas.openxmlformats.org/officeDocument/2006/relationships/image" Target="../media/image23.svg"/></Relationships>
</file>

<file path=ppt/slides/_rels/slide4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3.svg"/></Relationships>
</file>

<file path=ppt/slides/_rels/slide48.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7.svg"/><Relationship Id="rId7" Type="http://schemas.openxmlformats.org/officeDocument/2006/relationships/image" Target="../media/image80.svg"/><Relationship Id="rId12" Type="http://schemas.openxmlformats.org/officeDocument/2006/relationships/image" Target="../media/image23.sv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79.png"/><Relationship Id="rId11" Type="http://schemas.openxmlformats.org/officeDocument/2006/relationships/image" Target="../media/image22.png"/><Relationship Id="rId5" Type="http://schemas.openxmlformats.org/officeDocument/2006/relationships/image" Target="../media/image78.svg"/><Relationship Id="rId10" Type="http://schemas.openxmlformats.org/officeDocument/2006/relationships/hyperlink" Target="http://www.chauffezrenouvelable.ch/" TargetMode="External"/><Relationship Id="rId4" Type="http://schemas.openxmlformats.org/officeDocument/2006/relationships/image" Target="../media/image10.png"/><Relationship Id="rId9" Type="http://schemas.openxmlformats.org/officeDocument/2006/relationships/image" Target="../media/image82.svg"/></Relationships>
</file>

<file path=ppt/slides/_rels/slide49.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www.chauffezrenouvelable.ch/conseil-incitatif" TargetMode="External"/><Relationship Id="rId2" Type="http://schemas.openxmlformats.org/officeDocument/2006/relationships/image" Target="../media/image84.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B4546D31-9B91-491A-9660-8AFFACDB434A}"/>
              </a:ext>
            </a:extLst>
          </p:cNvPr>
          <p:cNvSpPr>
            <a:spLocks noGrp="1"/>
          </p:cNvSpPr>
          <p:nvPr>
            <p:ph type="body" sz="quarter" idx="14"/>
          </p:nvPr>
        </p:nvSpPr>
        <p:spPr>
          <a:xfrm>
            <a:off x="633202" y="1328222"/>
            <a:ext cx="9135206" cy="555088"/>
          </a:xfrm>
        </p:spPr>
        <p:txBody>
          <a:bodyPr/>
          <a:lstStyle/>
          <a:p>
            <a:r>
              <a:rPr lang="fr-CH" dirty="0"/>
              <a:t>Programme «chauffez renouvelable»</a:t>
            </a:r>
          </a:p>
        </p:txBody>
      </p:sp>
      <p:sp>
        <p:nvSpPr>
          <p:cNvPr id="6" name="Titel 5">
            <a:extLst>
              <a:ext uri="{FF2B5EF4-FFF2-40B4-BE49-F238E27FC236}">
                <a16:creationId xmlns:a16="http://schemas.microsoft.com/office/drawing/2014/main" id="{C7D089A4-B2E0-461F-982D-57E645664B59}"/>
              </a:ext>
            </a:extLst>
          </p:cNvPr>
          <p:cNvSpPr>
            <a:spLocks noGrp="1"/>
          </p:cNvSpPr>
          <p:nvPr>
            <p:ph type="ctrTitle"/>
          </p:nvPr>
        </p:nvSpPr>
        <p:spPr>
          <a:xfrm>
            <a:off x="630392" y="636438"/>
            <a:ext cx="5177576" cy="555088"/>
          </a:xfrm>
          <a:blipFill dpi="0" rotWithShape="1">
            <a:blip r:embed="rId3"/>
            <a:srcRect/>
            <a:tile tx="0" ty="0" sx="100000" sy="100000" flip="none" algn="tl"/>
          </a:blipFill>
        </p:spPr>
        <p:txBody>
          <a:bodyPr/>
          <a:lstStyle/>
          <a:p>
            <a:r>
              <a:rPr lang="fr-CH"/>
              <a:t>Séance d’information</a:t>
            </a:r>
          </a:p>
        </p:txBody>
      </p:sp>
      <p:sp>
        <p:nvSpPr>
          <p:cNvPr id="2" name="Textfeld 1"/>
          <p:cNvSpPr txBox="1"/>
          <p:nvPr/>
        </p:nvSpPr>
        <p:spPr>
          <a:xfrm>
            <a:off x="767408" y="3861048"/>
            <a:ext cx="3737416"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none" strike="noStrike" cap="none" normalizeH="0" baseline="0" noProof="0">
                <a:ln>
                  <a:noFill/>
                </a:ln>
                <a:solidFill>
                  <a:prstClr val="black"/>
                </a:solidFill>
                <a:uLnTx/>
                <a:uFillTx/>
                <a:latin typeface="Arial" panose="020B0604020202020204"/>
                <a:ea typeface="+mn-ea"/>
                <a:cs typeface="+mn-cs"/>
              </a:rPr>
              <a:t>Bienvenue!</a:t>
            </a:r>
          </a:p>
        </p:txBody>
      </p:sp>
    </p:spTree>
    <p:extLst>
      <p:ext uri="{BB962C8B-B14F-4D97-AF65-F5344CB8AC3E}">
        <p14:creationId xmlns:p14="http://schemas.microsoft.com/office/powerpoint/2010/main" val="1981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10650183" cy="555088"/>
          </a:xfrm>
        </p:spPr>
        <p:txBody>
          <a:bodyPr/>
          <a:lstStyle/>
          <a:p>
            <a:r>
              <a:rPr lang="fr-CH" dirty="0"/>
              <a:t>Faciliter la mise en œuvre et le financement</a:t>
            </a:r>
          </a:p>
        </p:txBody>
      </p:sp>
      <p:sp>
        <p:nvSpPr>
          <p:cNvPr id="3" name="Textplatzhalter 2"/>
          <p:cNvSpPr>
            <a:spLocks noGrp="1"/>
          </p:cNvSpPr>
          <p:nvPr>
            <p:ph sz="half" idx="1"/>
          </p:nvPr>
        </p:nvSpPr>
        <p:spPr>
          <a:xfrm>
            <a:off x="1487488" y="1521008"/>
            <a:ext cx="10029580" cy="4932328"/>
          </a:xfrm>
        </p:spPr>
        <p:txBody>
          <a:bodyPr/>
          <a:lstStyle/>
          <a:p>
            <a:r>
              <a:rPr lang="fr-CH" dirty="0">
                <a:solidFill>
                  <a:schemeClr val="accent2"/>
                </a:solidFill>
              </a:rPr>
              <a:t>Demande d’offres et sélection des spécialistes</a:t>
            </a:r>
          </a:p>
          <a:p>
            <a:pPr marL="342900" indent="-342900">
              <a:buClr>
                <a:schemeClr val="accent2"/>
              </a:buClr>
              <a:buFont typeface="Arial" panose="020B0604020202020204" pitchFamily="34" charset="0"/>
              <a:buChar char="•"/>
            </a:pPr>
            <a:r>
              <a:rPr lang="fr-CH" dirty="0"/>
              <a:t>Votre prestataire de conseil incitatif vous aide pour demander des offres</a:t>
            </a:r>
          </a:p>
          <a:p>
            <a:pPr marL="342900" indent="-342900">
              <a:buClr>
                <a:schemeClr val="accent2"/>
              </a:buClr>
              <a:buFont typeface="Arial" panose="020B0604020202020204" pitchFamily="34" charset="0"/>
              <a:buChar char="•"/>
            </a:pPr>
            <a:r>
              <a:rPr lang="fr-CH" dirty="0"/>
              <a:t>Partenariat avec le réseau d’artisans </a:t>
            </a:r>
            <a:r>
              <a:rPr lang="fr-CH" dirty="0" err="1"/>
              <a:t>Buildigo</a:t>
            </a:r>
            <a:r>
              <a:rPr lang="fr-CH" dirty="0"/>
              <a:t> (www.buildigo.ch)</a:t>
            </a:r>
          </a:p>
          <a:p>
            <a:endParaRPr lang="de-CH" b="1" dirty="0"/>
          </a:p>
          <a:p>
            <a:r>
              <a:rPr lang="fr-CH" dirty="0">
                <a:solidFill>
                  <a:schemeClr val="accent2"/>
                </a:solidFill>
              </a:rPr>
              <a:t>Financement</a:t>
            </a:r>
          </a:p>
          <a:p>
            <a:pPr marL="342900" indent="-342900">
              <a:buClr>
                <a:schemeClr val="accent2"/>
              </a:buClr>
              <a:buFont typeface="Arial" panose="020B0604020202020204" pitchFamily="34" charset="0"/>
              <a:buChar char="•"/>
            </a:pPr>
            <a:r>
              <a:rPr lang="fr-CH" dirty="0"/>
              <a:t>Conseil incitatif gratuit dans toute la Suisse</a:t>
            </a:r>
          </a:p>
          <a:p>
            <a:pPr marL="342900" indent="-342900">
              <a:buClr>
                <a:schemeClr val="accent2"/>
              </a:buClr>
              <a:buFont typeface="Arial" panose="020B0604020202020204" pitchFamily="34" charset="0"/>
              <a:buChar char="•"/>
            </a:pPr>
            <a:r>
              <a:rPr lang="fr-CH" dirty="0"/>
              <a:t>Subventions pour le remplacement du chauffage auprès des services de l’énergie de votre canton et des communes: </a:t>
            </a:r>
            <a:r>
              <a:rPr lang="fr-CH" u="sng" dirty="0"/>
              <a:t>www.francsenergie.ch</a:t>
            </a:r>
          </a:p>
          <a:p>
            <a:pPr marL="342900" indent="-342900">
              <a:buClr>
                <a:schemeClr val="accent2"/>
              </a:buClr>
              <a:buFont typeface="Arial" panose="020B0604020202020204" pitchFamily="34" charset="0"/>
              <a:buChar char="•"/>
            </a:pPr>
            <a:r>
              <a:rPr lang="fr-CH" dirty="0"/>
              <a:t>Déduction fiscale</a:t>
            </a:r>
          </a:p>
          <a:p>
            <a:pPr marL="342900" indent="-342900">
              <a:buClr>
                <a:schemeClr val="accent2"/>
              </a:buClr>
              <a:buFont typeface="Arial" panose="020B0604020202020204" pitchFamily="34" charset="0"/>
              <a:buChar char="•"/>
            </a:pPr>
            <a:r>
              <a:rPr lang="fr-CH" dirty="0"/>
              <a:t>Différentes possibilités de financement par des prestataires financiers – </a:t>
            </a:r>
            <a:br>
              <a:rPr lang="fr-CH" dirty="0"/>
            </a:br>
            <a:r>
              <a:rPr lang="fr-CH" dirty="0"/>
              <a:t>également pour les </a:t>
            </a:r>
            <a:r>
              <a:rPr lang="fr-FR" dirty="0"/>
              <a:t>communautés de propriétaires par étage</a:t>
            </a:r>
            <a:endParaRPr lang="fr-CH" dirty="0"/>
          </a:p>
          <a:p>
            <a:pPr marL="342900" indent="-342900">
              <a:buFont typeface="Arial" panose="020B0604020202020204" pitchFamily="34" charset="0"/>
              <a:buChar char="•"/>
            </a:pPr>
            <a:endParaRPr lang="de-CH" dirty="0"/>
          </a:p>
          <a:p>
            <a:r>
              <a:rPr lang="fr-FR" dirty="0">
                <a:solidFill>
                  <a:schemeClr val="accent2"/>
                </a:solidFill>
              </a:rPr>
              <a:t>Une bonne nouvelle: les coûts énergétiques </a:t>
            </a:r>
            <a:br>
              <a:rPr lang="fr-FR" dirty="0">
                <a:solidFill>
                  <a:schemeClr val="accent2"/>
                </a:solidFill>
              </a:rPr>
            </a:br>
            <a:r>
              <a:rPr lang="fr-FR" dirty="0">
                <a:solidFill>
                  <a:schemeClr val="accent2"/>
                </a:solidFill>
              </a:rPr>
              <a:t>de votre chauffage seront plus avantageux à l’avenir!</a:t>
            </a:r>
            <a:endParaRPr lang="fr-CH" dirty="0">
              <a:solidFill>
                <a:schemeClr val="accent2"/>
              </a:solidFill>
            </a:endParaRPr>
          </a:p>
        </p:txBody>
      </p:sp>
      <p:sp>
        <p:nvSpPr>
          <p:cNvPr id="4" name="Foliennummernplatzhalter 3"/>
          <p:cNvSpPr>
            <a:spLocks noGrp="1"/>
          </p:cNvSpPr>
          <p:nvPr>
            <p:ph type="sldNum" sz="quarter" idx="12"/>
          </p:nvPr>
        </p:nvSpPr>
        <p:spPr/>
        <p:txBody>
          <a:bodyPr/>
          <a:lstStyle/>
          <a:p>
            <a:fld id="{442AD375-037F-43D0-B059-5172DA06796A}" type="slidenum">
              <a:rPr lang="de-CH" smtClean="0"/>
              <a:pPr/>
              <a:t>10</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4815" y="5585317"/>
            <a:ext cx="864095" cy="864095"/>
          </a:xfrm>
          <a:prstGeom prst="rect">
            <a:avLst/>
          </a:prstGeom>
        </p:spPr>
      </p:pic>
    </p:spTree>
    <p:extLst>
      <p:ext uri="{BB962C8B-B14F-4D97-AF65-F5344CB8AC3E}">
        <p14:creationId xmlns:p14="http://schemas.microsoft.com/office/powerpoint/2010/main" val="1765112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10650183" cy="555088"/>
          </a:xfrm>
        </p:spPr>
        <p:txBody>
          <a:bodyPr/>
          <a:lstStyle/>
          <a:p>
            <a:r>
              <a:rPr lang="fr-CH" dirty="0"/>
              <a:t>Faciliter la mise en œuvre et le financement</a:t>
            </a:r>
          </a:p>
        </p:txBody>
      </p:sp>
      <p:sp>
        <p:nvSpPr>
          <p:cNvPr id="3" name="Textplatzhalter 2"/>
          <p:cNvSpPr>
            <a:spLocks noGrp="1"/>
          </p:cNvSpPr>
          <p:nvPr>
            <p:ph sz="half" idx="1"/>
          </p:nvPr>
        </p:nvSpPr>
        <p:spPr>
          <a:xfrm>
            <a:off x="1487488" y="1521008"/>
            <a:ext cx="10029580" cy="4932328"/>
          </a:xfrm>
        </p:spPr>
        <p:txBody>
          <a:bodyPr/>
          <a:lstStyle/>
          <a:p>
            <a:r>
              <a:rPr lang="fr-CH" dirty="0">
                <a:solidFill>
                  <a:schemeClr val="accent2"/>
                </a:solidFill>
              </a:rPr>
              <a:t>Demande d’offres et sélection des spécialistes</a:t>
            </a:r>
          </a:p>
          <a:p>
            <a:pPr marL="342900" indent="-342900">
              <a:buClr>
                <a:schemeClr val="accent2"/>
              </a:buClr>
              <a:buFont typeface="Arial" panose="020B0604020202020204" pitchFamily="34" charset="0"/>
              <a:buChar char="•"/>
            </a:pPr>
            <a:r>
              <a:rPr lang="fr-CH" dirty="0"/>
              <a:t>Votre prestataire de conseil incitatif vous aide pour demander des offres</a:t>
            </a:r>
          </a:p>
          <a:p>
            <a:pPr marL="342900" indent="-342900">
              <a:buClr>
                <a:schemeClr val="accent2"/>
              </a:buClr>
              <a:buFont typeface="Arial" panose="020B0604020202020204" pitchFamily="34" charset="0"/>
              <a:buChar char="•"/>
            </a:pPr>
            <a:r>
              <a:rPr lang="fr-CH" dirty="0"/>
              <a:t>Partenariat avec le réseau d’artisans </a:t>
            </a:r>
            <a:r>
              <a:rPr lang="fr-CH" dirty="0" err="1"/>
              <a:t>Buildigo</a:t>
            </a:r>
            <a:r>
              <a:rPr lang="fr-CH" dirty="0"/>
              <a:t> (www.buildigo.ch)</a:t>
            </a:r>
          </a:p>
          <a:p>
            <a:endParaRPr lang="de-CH" b="1" dirty="0"/>
          </a:p>
          <a:p>
            <a:r>
              <a:rPr lang="fr-CH" dirty="0">
                <a:solidFill>
                  <a:schemeClr val="accent2"/>
                </a:solidFill>
              </a:rPr>
              <a:t>Financement</a:t>
            </a:r>
          </a:p>
          <a:p>
            <a:pPr marL="342900" indent="-342900">
              <a:buClr>
                <a:schemeClr val="accent2"/>
              </a:buClr>
              <a:buFont typeface="Arial" panose="020B0604020202020204" pitchFamily="34" charset="0"/>
              <a:buChar char="•"/>
            </a:pPr>
            <a:r>
              <a:rPr lang="fr-CH" dirty="0"/>
              <a:t>Conseil incitatif gratuit dans toute la Suisse?</a:t>
            </a:r>
          </a:p>
          <a:p>
            <a:pPr marL="342900" indent="-342900">
              <a:buClr>
                <a:schemeClr val="accent2"/>
              </a:buClr>
              <a:buFont typeface="Arial" panose="020B0604020202020204" pitchFamily="34" charset="0"/>
              <a:buChar char="•"/>
            </a:pPr>
            <a:r>
              <a:rPr lang="fr-CH" dirty="0"/>
              <a:t>Subventions pour le remplacement du chauffage auprès des services de l’énergie de votre canton et des communes: </a:t>
            </a:r>
            <a:r>
              <a:rPr lang="fr-CH" u="sng" dirty="0"/>
              <a:t>www.francsenergie.ch</a:t>
            </a:r>
          </a:p>
          <a:p>
            <a:pPr marL="342900" indent="-342900">
              <a:buClr>
                <a:schemeClr val="accent2"/>
              </a:buClr>
              <a:buFont typeface="Arial" panose="020B0604020202020204" pitchFamily="34" charset="0"/>
              <a:buChar char="•"/>
            </a:pPr>
            <a:r>
              <a:rPr lang="fr-CH" dirty="0"/>
              <a:t>Déduction fiscale</a:t>
            </a:r>
          </a:p>
          <a:p>
            <a:pPr marL="342900" indent="-342900">
              <a:buClr>
                <a:schemeClr val="accent2"/>
              </a:buClr>
              <a:buFont typeface="Arial" panose="020B0604020202020204" pitchFamily="34" charset="0"/>
              <a:buChar char="•"/>
            </a:pPr>
            <a:r>
              <a:rPr lang="fr-CH" dirty="0"/>
              <a:t>Différentes possibilités de financement par des prestataires financiers – </a:t>
            </a:r>
            <a:br>
              <a:rPr lang="fr-CH" dirty="0"/>
            </a:br>
            <a:r>
              <a:rPr lang="fr-CH" dirty="0"/>
              <a:t>également pour les </a:t>
            </a:r>
            <a:r>
              <a:rPr lang="fr-FR" dirty="0"/>
              <a:t>communautés de propriétaires par étage</a:t>
            </a:r>
            <a:endParaRPr lang="fr-CH" dirty="0"/>
          </a:p>
          <a:p>
            <a:pPr marL="342900" indent="-342900">
              <a:buFont typeface="Arial" panose="020B0604020202020204" pitchFamily="34" charset="0"/>
              <a:buChar char="•"/>
            </a:pPr>
            <a:endParaRPr lang="de-CH" dirty="0"/>
          </a:p>
          <a:p>
            <a:r>
              <a:rPr lang="fr-FR" dirty="0">
                <a:solidFill>
                  <a:schemeClr val="accent2"/>
                </a:solidFill>
              </a:rPr>
              <a:t>Une bonne nouvelle: les coûts énergétiques </a:t>
            </a:r>
            <a:br>
              <a:rPr lang="fr-FR" dirty="0">
                <a:solidFill>
                  <a:schemeClr val="accent2"/>
                </a:solidFill>
              </a:rPr>
            </a:br>
            <a:r>
              <a:rPr lang="fr-FR" dirty="0">
                <a:solidFill>
                  <a:schemeClr val="accent2"/>
                </a:solidFill>
              </a:rPr>
              <a:t>de votre chauffage seront plus avantageux à l’avenir!</a:t>
            </a:r>
            <a:endParaRPr lang="fr-CH" dirty="0">
              <a:solidFill>
                <a:schemeClr val="accent2"/>
              </a:solidFill>
            </a:endParaRPr>
          </a:p>
        </p:txBody>
      </p:sp>
      <p:sp>
        <p:nvSpPr>
          <p:cNvPr id="4" name="Foliennummernplatzhalter 3"/>
          <p:cNvSpPr>
            <a:spLocks noGrp="1"/>
          </p:cNvSpPr>
          <p:nvPr>
            <p:ph type="sldNum" sz="quarter" idx="12"/>
          </p:nvPr>
        </p:nvSpPr>
        <p:spPr/>
        <p:txBody>
          <a:bodyPr/>
          <a:lstStyle/>
          <a:p>
            <a:fld id="{442AD375-037F-43D0-B059-5172DA06796A}" type="slidenum">
              <a:rPr lang="de-CH" smtClean="0"/>
              <a:pPr/>
              <a:t>11</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4815" y="5585317"/>
            <a:ext cx="864095" cy="864095"/>
          </a:xfrm>
          <a:prstGeom prst="rect">
            <a:avLst/>
          </a:prstGeom>
        </p:spPr>
      </p:pic>
      <p:pic>
        <p:nvPicPr>
          <p:cNvPr id="13" name="Grafik 12">
            <a:extLst>
              <a:ext uri="{FF2B5EF4-FFF2-40B4-BE49-F238E27FC236}">
                <a16:creationId xmlns:a16="http://schemas.microsoft.com/office/drawing/2014/main" id="{4BB2B4D5-F709-CAB6-B4EC-FE06B5B1FAA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488245">
            <a:off x="9202686" y="-175077"/>
            <a:ext cx="3096000" cy="3096000"/>
          </a:xfrm>
          <a:prstGeom prst="rect">
            <a:avLst/>
          </a:prstGeom>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954311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6C18FC7-BA36-463E-AFF9-EFFF543A57C0}"/>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11" name="Titel 10">
            <a:extLst>
              <a:ext uri="{FF2B5EF4-FFF2-40B4-BE49-F238E27FC236}">
                <a16:creationId xmlns:a16="http://schemas.microsoft.com/office/drawing/2014/main" id="{646BF8F9-8326-6C83-5557-67B4643F3AA5}"/>
              </a:ext>
            </a:extLst>
          </p:cNvPr>
          <p:cNvSpPr>
            <a:spLocks noGrp="1"/>
          </p:cNvSpPr>
          <p:nvPr>
            <p:ph type="title"/>
          </p:nvPr>
        </p:nvSpPr>
        <p:spPr/>
        <p:txBody>
          <a:bodyPr/>
          <a:lstStyle/>
          <a:p>
            <a:endParaRPr lang="de-CH"/>
          </a:p>
        </p:txBody>
      </p:sp>
      <p:pic>
        <p:nvPicPr>
          <p:cNvPr id="19" name="Bildplatzhalter 18">
            <a:extLst>
              <a:ext uri="{FF2B5EF4-FFF2-40B4-BE49-F238E27FC236}">
                <a16:creationId xmlns:a16="http://schemas.microsoft.com/office/drawing/2014/main" id="{7B9EE150-1380-9157-4982-0301BC3E241F}"/>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20" name="Titel 2">
            <a:extLst>
              <a:ext uri="{FF2B5EF4-FFF2-40B4-BE49-F238E27FC236}">
                <a16:creationId xmlns:a16="http://schemas.microsoft.com/office/drawing/2014/main" id="{D74964DB-51FC-D2B5-F59D-21570E53A7E4}"/>
              </a:ext>
            </a:extLst>
          </p:cNvPr>
          <p:cNvSpPr txBox="1">
            <a:spLocks/>
          </p:cNvSpPr>
          <p:nvPr/>
        </p:nvSpPr>
        <p:spPr>
          <a:xfrm>
            <a:off x="626989" y="476672"/>
            <a:ext cx="4550926"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Le </a:t>
            </a:r>
            <a:r>
              <a:rPr lang="de-CH" dirty="0" err="1"/>
              <a:t>conseil</a:t>
            </a:r>
            <a:r>
              <a:rPr lang="de-CH" dirty="0"/>
              <a:t> </a:t>
            </a:r>
            <a:r>
              <a:rPr lang="de-CH" dirty="0" err="1"/>
              <a:t>incitatif</a:t>
            </a:r>
            <a:endParaRPr lang="de-CH" dirty="0"/>
          </a:p>
        </p:txBody>
      </p:sp>
    </p:spTree>
    <p:extLst>
      <p:ext uri="{BB962C8B-B14F-4D97-AF65-F5344CB8AC3E}">
        <p14:creationId xmlns:p14="http://schemas.microsoft.com/office/powerpoint/2010/main" val="1192301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A040B91-BAD5-9CFD-DB44-3AA604DB9171}"/>
              </a:ext>
            </a:extLst>
          </p:cNvPr>
          <p:cNvPicPr>
            <a:picLocks noChangeAspect="1"/>
          </p:cNvPicPr>
          <p:nvPr/>
        </p:nvPicPr>
        <p:blipFill>
          <a:blip r:embed="rId3"/>
          <a:stretch>
            <a:fillRect/>
          </a:stretch>
        </p:blipFill>
        <p:spPr>
          <a:xfrm>
            <a:off x="630392" y="1531431"/>
            <a:ext cx="10982815" cy="3697769"/>
          </a:xfrm>
          <a:prstGeom prst="rect">
            <a:avLst/>
          </a:prstGeom>
        </p:spPr>
      </p:pic>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982815" cy="478144"/>
          </a:xfrm>
        </p:spPr>
        <p:txBody>
          <a:bodyPr/>
          <a:lstStyle/>
          <a:p>
            <a:r>
              <a:rPr lang="fr-CH" sz="2800" dirty="0"/>
              <a:t>OFFRE DE chauffez renouvelable – le conseil incitatif</a:t>
            </a:r>
          </a:p>
        </p:txBody>
      </p:sp>
      <p:sp>
        <p:nvSpPr>
          <p:cNvPr id="11" name="Textfeld 10">
            <a:extLst>
              <a:ext uri="{FF2B5EF4-FFF2-40B4-BE49-F238E27FC236}">
                <a16:creationId xmlns:a16="http://schemas.microsoft.com/office/drawing/2014/main" id="{835FDE3F-EFD2-5541-A345-FA0D6DE273F1}"/>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Davantage d’informations sur le conseil incitatif et la recherche d’un conseiller/d’une conseillère sur </a:t>
            </a:r>
            <a:r>
              <a:rPr lang="fr-CH" sz="1600" u="sng" dirty="0"/>
              <a:t>chauffezrenouvelable.ch</a:t>
            </a:r>
          </a:p>
        </p:txBody>
      </p:sp>
      <p:pic>
        <p:nvPicPr>
          <p:cNvPr id="12" name="Grafik 11">
            <a:extLst>
              <a:ext uri="{FF2B5EF4-FFF2-40B4-BE49-F238E27FC236}">
                <a16:creationId xmlns:a16="http://schemas.microsoft.com/office/drawing/2014/main" id="{7FEEF235-0207-484E-AC6B-2DF710628FC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91440786-C8E7-1CE2-E93B-D3606D3C4259}"/>
              </a:ext>
            </a:extLst>
          </p:cNvPr>
          <p:cNvPicPr>
            <a:picLocks noChangeAspect="1"/>
          </p:cNvPicPr>
          <p:nvPr/>
        </p:nvPicPr>
        <p:blipFill>
          <a:blip r:embed="rId6"/>
          <a:stretch>
            <a:fillRect/>
          </a:stretch>
        </p:blipFill>
        <p:spPr>
          <a:xfrm>
            <a:off x="3071664" y="2276872"/>
            <a:ext cx="5821740" cy="2016224"/>
          </a:xfrm>
          <a:prstGeom prst="rect">
            <a:avLst/>
          </a:prstGeom>
        </p:spPr>
      </p:pic>
    </p:spTree>
    <p:extLst>
      <p:ext uri="{BB962C8B-B14F-4D97-AF65-F5344CB8AC3E}">
        <p14:creationId xmlns:p14="http://schemas.microsoft.com/office/powerpoint/2010/main" val="983764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82201" cy="478144"/>
          </a:xfrm>
        </p:spPr>
        <p:txBody>
          <a:bodyPr/>
          <a:lstStyle/>
          <a:p>
            <a:r>
              <a:rPr lang="fr-CH" sz="2800" dirty="0"/>
              <a:t>OFFRE DE chauffez renouvelable – le conseil incitatif</a:t>
            </a:r>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fr-CH" sz="1600" b="1"/>
              <a:t>Groupe cible</a:t>
            </a:r>
          </a:p>
          <a:p>
            <a:endParaRPr lang="de-CH" sz="1600" b="1" dirty="0"/>
          </a:p>
          <a:p>
            <a:endParaRPr lang="de-CH" sz="1600" b="1" dirty="0"/>
          </a:p>
          <a:p>
            <a:r>
              <a:rPr lang="fr-CH" sz="1600" b="1"/>
              <a:t>Prestations </a:t>
            </a:r>
            <a:br>
              <a:rPr lang="fr-CH" sz="1600" b="1"/>
            </a:br>
            <a:r>
              <a:rPr lang="fr-CH" sz="1600" b="1"/>
              <a:t>du conseil</a:t>
            </a:r>
          </a:p>
          <a:p>
            <a:endParaRPr lang="de-CH" sz="1600" b="1" dirty="0"/>
          </a:p>
          <a:p>
            <a:endParaRPr lang="de-CH" sz="1600" b="1" dirty="0"/>
          </a:p>
          <a:p>
            <a:endParaRPr lang="de-CH" sz="1600" b="1" dirty="0"/>
          </a:p>
          <a:p>
            <a:endParaRPr lang="de-CH" sz="1600" b="1" dirty="0"/>
          </a:p>
          <a:p>
            <a:endParaRPr lang="de-CH" sz="1600" b="1" dirty="0"/>
          </a:p>
          <a:p>
            <a:r>
              <a:rPr lang="fr-CH" sz="1600" b="1"/>
              <a:t>Coûts d’un conseil</a:t>
            </a:r>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64204"/>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fr-CH" sz="1600" dirty="0"/>
              <a:t>Administrations </a:t>
            </a:r>
          </a:p>
          <a:p>
            <a:pPr marL="177800" indent="-177800" fontAlgn="t">
              <a:buClr>
                <a:schemeClr val="accent2"/>
              </a:buClr>
              <a:buFont typeface="Arial" panose="020B0604020202020204" pitchFamily="34" charset="0"/>
              <a:buChar char="•"/>
            </a:pPr>
            <a:r>
              <a:rPr lang="fr-CH" sz="1600" dirty="0"/>
              <a:t>Communautés de propriétaires par étage</a:t>
            </a:r>
          </a:p>
          <a:p>
            <a:pPr marL="177800" indent="-177800" fontAlgn="t">
              <a:buClr>
                <a:schemeClr val="accent2"/>
              </a:buClr>
              <a:buFont typeface="Arial" panose="020B0604020202020204" pitchFamily="34" charset="0"/>
              <a:buChar char="•"/>
            </a:pPr>
            <a:r>
              <a:rPr lang="fr-CH" sz="1600" dirty="0"/>
              <a:t>Entreprises et administration</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fr-CH" sz="1600" dirty="0"/>
              <a:t>Contact avec le client, examen des documents, préparation de la visite, relevé de l’objet, y compris étude de variantes, rapport de conseil, entretien de conseil, y compris préparation, réponse aux questions complémentaires: 12 h au total</a:t>
            </a:r>
          </a:p>
          <a:p>
            <a:pPr fontAlgn="t">
              <a:buClr>
                <a:schemeClr val="accent2"/>
              </a:buClr>
            </a:pPr>
            <a:endParaRPr lang="de-CH" sz="1600" b="1" dirty="0"/>
          </a:p>
          <a:p>
            <a:pPr marL="177800" indent="-177800">
              <a:buClr>
                <a:schemeClr val="accent2"/>
              </a:buClr>
              <a:buFont typeface="Arial" panose="020B0604020202020204" pitchFamily="34" charset="0"/>
              <a:buChar char="•"/>
            </a:pPr>
            <a:r>
              <a:rPr lang="fr-CH" sz="1600" dirty="0"/>
              <a:t>Les coûts (CHF 1800.-) sont entièrement pris en charge par </a:t>
            </a:r>
            <a:r>
              <a:rPr lang="fr-CH" sz="1600" dirty="0" err="1"/>
              <a:t>SuisseEnergie</a:t>
            </a:r>
            <a:r>
              <a:rPr lang="fr-CH" sz="1600" dirty="0"/>
              <a:t>.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89131"/>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fr-CH" sz="1600" dirty="0"/>
              <a:t>Propriétaire</a:t>
            </a:r>
            <a:br>
              <a:rPr lang="fr-CH" sz="1600" dirty="0"/>
            </a:br>
            <a:br>
              <a:rPr lang="fr-CH" sz="1600" dirty="0"/>
            </a:br>
            <a:br>
              <a:rPr lang="fr-CH" sz="1600" dirty="0"/>
            </a:br>
            <a:endParaRPr lang="fr-CH" sz="1600" dirty="0"/>
          </a:p>
          <a:p>
            <a:pPr marL="177800" indent="-177800" fontAlgn="t">
              <a:buClr>
                <a:schemeClr val="accent1"/>
              </a:buClr>
              <a:buFont typeface="Arial" panose="020B0604020202020204" pitchFamily="34" charset="0"/>
              <a:buChar char="•"/>
            </a:pPr>
            <a:r>
              <a:rPr lang="fr-CH" sz="1600" dirty="0"/>
              <a:t>Conseil sur place; y compris préparation et suivi ainsi que trajet aller-retour: </a:t>
            </a:r>
            <a:br>
              <a:rPr lang="fr-CH" sz="1600" dirty="0"/>
            </a:br>
            <a:r>
              <a:rPr lang="fr-CH" sz="1600" dirty="0"/>
              <a:t>env. 2,5 h à 3 h</a:t>
            </a:r>
            <a:br>
              <a:rPr lang="fr-CH" sz="1600" dirty="0"/>
            </a:b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fr-CH" sz="1600" dirty="0"/>
              <a:t>Les coûts (CHF 450.-) sont entièrement pris en charge par </a:t>
            </a:r>
            <a:r>
              <a:rPr lang="fr-CH" sz="1600" dirty="0" err="1"/>
              <a:t>SuisseEnergie</a:t>
            </a:r>
            <a:r>
              <a:rPr lang="fr-CH" sz="1600" dirty="0"/>
              <a:t>.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9EFCF158-6F1B-3A94-CD0E-647944F4575D}"/>
              </a:ext>
            </a:extLst>
          </p:cNvPr>
          <p:cNvPicPr>
            <a:picLocks noChangeAspect="1"/>
          </p:cNvPicPr>
          <p:nvPr/>
        </p:nvPicPr>
        <p:blipFill rotWithShape="1">
          <a:blip r:embed="rId3">
            <a:clrChange>
              <a:clrFrom>
                <a:srgbClr val="F0F0F0"/>
              </a:clrFrom>
              <a:clrTo>
                <a:srgbClr val="F0F0F0">
                  <a:alpha val="0"/>
                </a:srgbClr>
              </a:clrTo>
            </a:clrChange>
          </a:blip>
          <a:srcRect r="50525"/>
          <a:stretch/>
        </p:blipFill>
        <p:spPr>
          <a:xfrm>
            <a:off x="3380554" y="1199395"/>
            <a:ext cx="2007033" cy="1404923"/>
          </a:xfrm>
          <a:prstGeom prst="rect">
            <a:avLst/>
          </a:prstGeom>
        </p:spPr>
      </p:pic>
      <p:pic>
        <p:nvPicPr>
          <p:cNvPr id="9" name="Grafik 8">
            <a:extLst>
              <a:ext uri="{FF2B5EF4-FFF2-40B4-BE49-F238E27FC236}">
                <a16:creationId xmlns:a16="http://schemas.microsoft.com/office/drawing/2014/main" id="{B3E7FCAC-2EC7-C236-9350-F42769AF6CF7}"/>
              </a:ext>
            </a:extLst>
          </p:cNvPr>
          <p:cNvPicPr>
            <a:picLocks noChangeAspect="1"/>
          </p:cNvPicPr>
          <p:nvPr/>
        </p:nvPicPr>
        <p:blipFill rotWithShape="1">
          <a:blip r:embed="rId3">
            <a:clrChange>
              <a:clrFrom>
                <a:srgbClr val="F0F0F0"/>
              </a:clrFrom>
              <a:clrTo>
                <a:srgbClr val="F0F0F0">
                  <a:alpha val="0"/>
                </a:srgbClr>
              </a:clrTo>
            </a:clrChange>
          </a:blip>
          <a:srcRect l="50462"/>
          <a:stretch/>
        </p:blipFill>
        <p:spPr>
          <a:xfrm>
            <a:off x="8081368" y="1199395"/>
            <a:ext cx="2009578" cy="1404923"/>
          </a:xfrm>
          <a:prstGeom prst="rect">
            <a:avLst/>
          </a:prstGeom>
        </p:spPr>
      </p:pic>
    </p:spTree>
    <p:extLst>
      <p:ext uri="{BB962C8B-B14F-4D97-AF65-F5344CB8AC3E}">
        <p14:creationId xmlns:p14="http://schemas.microsoft.com/office/powerpoint/2010/main" val="1185077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82201" cy="478144"/>
          </a:xfrm>
        </p:spPr>
        <p:txBody>
          <a:bodyPr/>
          <a:lstStyle/>
          <a:p>
            <a:r>
              <a:rPr lang="fr-CH" sz="2800" dirty="0"/>
              <a:t>OFFRE DE chauffez renouvelable – le conseil incitatif</a:t>
            </a:r>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fr-CH" sz="1600" b="1"/>
              <a:t>Groupe cible</a:t>
            </a:r>
          </a:p>
          <a:p>
            <a:endParaRPr lang="de-CH" sz="1600" b="1" dirty="0"/>
          </a:p>
          <a:p>
            <a:endParaRPr lang="de-CH" sz="1600" b="1" dirty="0"/>
          </a:p>
          <a:p>
            <a:r>
              <a:rPr lang="fr-CH" sz="1600" b="1"/>
              <a:t>Prestations </a:t>
            </a:r>
            <a:br>
              <a:rPr lang="fr-CH" sz="1600" b="1"/>
            </a:br>
            <a:r>
              <a:rPr lang="fr-CH" sz="1600" b="1"/>
              <a:t>du conseil</a:t>
            </a:r>
          </a:p>
          <a:p>
            <a:endParaRPr lang="de-CH" sz="1600" b="1" dirty="0"/>
          </a:p>
          <a:p>
            <a:endParaRPr lang="de-CH" sz="1600" b="1" dirty="0"/>
          </a:p>
          <a:p>
            <a:endParaRPr lang="de-CH" sz="1600" b="1" dirty="0"/>
          </a:p>
          <a:p>
            <a:endParaRPr lang="de-CH" sz="1600" b="1" dirty="0"/>
          </a:p>
          <a:p>
            <a:endParaRPr lang="de-CH" sz="1600" b="1" dirty="0"/>
          </a:p>
          <a:p>
            <a:r>
              <a:rPr lang="fr-CH" sz="1600" b="1"/>
              <a:t>Coûts d’un conseil</a:t>
            </a:r>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64204"/>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fr-CH" sz="1600" dirty="0"/>
              <a:t>Administrations </a:t>
            </a:r>
          </a:p>
          <a:p>
            <a:pPr marL="177800" indent="-177800" fontAlgn="t">
              <a:buClr>
                <a:schemeClr val="accent2"/>
              </a:buClr>
              <a:buFont typeface="Arial" panose="020B0604020202020204" pitchFamily="34" charset="0"/>
              <a:buChar char="•"/>
            </a:pPr>
            <a:r>
              <a:rPr lang="fr-CH" sz="1600" dirty="0"/>
              <a:t>Communautés de propriétaires par étage</a:t>
            </a:r>
          </a:p>
          <a:p>
            <a:pPr marL="177800" indent="-177800" fontAlgn="t">
              <a:buClr>
                <a:schemeClr val="accent2"/>
              </a:buClr>
              <a:buFont typeface="Arial" panose="020B0604020202020204" pitchFamily="34" charset="0"/>
              <a:buChar char="•"/>
            </a:pPr>
            <a:r>
              <a:rPr lang="fr-CH" sz="1600" dirty="0"/>
              <a:t>Entreprises et administration</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fr-CH" sz="1600" dirty="0"/>
              <a:t>Contact avec le client, examen des documents, préparation de la visite, relevé de l’objet, y compris étude de variantes, rapport de conseil, entretien de conseil, y compris préparation, réponse aux questions complémentaires: 12 h au total</a:t>
            </a:r>
          </a:p>
          <a:p>
            <a:pPr fontAlgn="t">
              <a:buClr>
                <a:schemeClr val="accent2"/>
              </a:buClr>
            </a:pPr>
            <a:endParaRPr lang="de-CH" sz="1600" b="1" dirty="0"/>
          </a:p>
          <a:p>
            <a:pPr marL="177800" indent="-177800">
              <a:buClr>
                <a:schemeClr val="accent2"/>
              </a:buClr>
              <a:buFont typeface="Arial" panose="020B0604020202020204" pitchFamily="34" charset="0"/>
              <a:buChar char="•"/>
            </a:pPr>
            <a:r>
              <a:rPr lang="fr-CH" sz="1600" dirty="0"/>
              <a:t>Les coûts (CHF 1800.-) sont entièrement pris en charge par </a:t>
            </a:r>
            <a:r>
              <a:rPr lang="fr-CH" sz="1600" dirty="0" err="1"/>
              <a:t>SuisseEnergie</a:t>
            </a:r>
            <a:r>
              <a:rPr lang="fr-CH" sz="1600" dirty="0"/>
              <a:t>.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89131"/>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fr-CH" sz="1600" dirty="0"/>
              <a:t>Propriétaire</a:t>
            </a:r>
            <a:br>
              <a:rPr lang="fr-CH" sz="1600" dirty="0"/>
            </a:br>
            <a:br>
              <a:rPr lang="fr-CH" sz="1600" dirty="0"/>
            </a:br>
            <a:br>
              <a:rPr lang="fr-CH" sz="1600" dirty="0"/>
            </a:br>
            <a:endParaRPr lang="fr-CH" sz="1600" dirty="0"/>
          </a:p>
          <a:p>
            <a:pPr marL="177800" indent="-177800" fontAlgn="t">
              <a:buClr>
                <a:schemeClr val="accent1"/>
              </a:buClr>
              <a:buFont typeface="Arial" panose="020B0604020202020204" pitchFamily="34" charset="0"/>
              <a:buChar char="•"/>
            </a:pPr>
            <a:r>
              <a:rPr lang="fr-CH" sz="1600" dirty="0"/>
              <a:t>Conseil sur place; y compris préparation et suivi ainsi que trajet aller-retour: </a:t>
            </a:r>
            <a:br>
              <a:rPr lang="fr-CH" sz="1600" dirty="0"/>
            </a:br>
            <a:r>
              <a:rPr lang="fr-CH" sz="1600" dirty="0"/>
              <a:t>env. 2,5 h à 3 h</a:t>
            </a:r>
            <a:br>
              <a:rPr lang="fr-CH" sz="1600" dirty="0"/>
            </a:b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fr-CH" sz="1600" dirty="0"/>
              <a:t>Les coûts (CHF 450.-) sont entièrement pris en charge par </a:t>
            </a:r>
            <a:r>
              <a:rPr lang="fr-CH" sz="1600" dirty="0" err="1"/>
              <a:t>SuisseEnergie</a:t>
            </a:r>
            <a:r>
              <a:rPr lang="fr-CH" sz="1600" dirty="0"/>
              <a:t>.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9EFCF158-6F1B-3A94-CD0E-647944F4575D}"/>
              </a:ext>
            </a:extLst>
          </p:cNvPr>
          <p:cNvPicPr>
            <a:picLocks noChangeAspect="1"/>
          </p:cNvPicPr>
          <p:nvPr/>
        </p:nvPicPr>
        <p:blipFill rotWithShape="1">
          <a:blip r:embed="rId3">
            <a:clrChange>
              <a:clrFrom>
                <a:srgbClr val="F0F0F0"/>
              </a:clrFrom>
              <a:clrTo>
                <a:srgbClr val="F0F0F0">
                  <a:alpha val="0"/>
                </a:srgbClr>
              </a:clrTo>
            </a:clrChange>
          </a:blip>
          <a:srcRect r="50525"/>
          <a:stretch/>
        </p:blipFill>
        <p:spPr>
          <a:xfrm>
            <a:off x="3380554" y="1199395"/>
            <a:ext cx="2007033" cy="1404923"/>
          </a:xfrm>
          <a:prstGeom prst="rect">
            <a:avLst/>
          </a:prstGeom>
        </p:spPr>
      </p:pic>
      <p:pic>
        <p:nvPicPr>
          <p:cNvPr id="9" name="Grafik 8">
            <a:extLst>
              <a:ext uri="{FF2B5EF4-FFF2-40B4-BE49-F238E27FC236}">
                <a16:creationId xmlns:a16="http://schemas.microsoft.com/office/drawing/2014/main" id="{B3E7FCAC-2EC7-C236-9350-F42769AF6CF7}"/>
              </a:ext>
            </a:extLst>
          </p:cNvPr>
          <p:cNvPicPr>
            <a:picLocks noChangeAspect="1"/>
          </p:cNvPicPr>
          <p:nvPr/>
        </p:nvPicPr>
        <p:blipFill rotWithShape="1">
          <a:blip r:embed="rId3">
            <a:clrChange>
              <a:clrFrom>
                <a:srgbClr val="F0F0F0"/>
              </a:clrFrom>
              <a:clrTo>
                <a:srgbClr val="F0F0F0">
                  <a:alpha val="0"/>
                </a:srgbClr>
              </a:clrTo>
            </a:clrChange>
          </a:blip>
          <a:srcRect l="50462"/>
          <a:stretch/>
        </p:blipFill>
        <p:spPr>
          <a:xfrm>
            <a:off x="8081368" y="1199395"/>
            <a:ext cx="2009578" cy="1404923"/>
          </a:xfrm>
          <a:prstGeom prst="rect">
            <a:avLst/>
          </a:prstGeom>
        </p:spPr>
      </p:pic>
      <p:pic>
        <p:nvPicPr>
          <p:cNvPr id="3" name="Grafik 2">
            <a:extLst>
              <a:ext uri="{FF2B5EF4-FFF2-40B4-BE49-F238E27FC236}">
                <a16:creationId xmlns:a16="http://schemas.microsoft.com/office/drawing/2014/main" id="{09673E67-BA7B-9AF3-FA50-7A3B9F6B5A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56223">
            <a:off x="9202686" y="-172008"/>
            <a:ext cx="3096000" cy="3096000"/>
          </a:xfrm>
          <a:prstGeom prst="rect">
            <a:avLst/>
          </a:prstGeom>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1622918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8401724" cy="555088"/>
          </a:xfrm>
        </p:spPr>
        <p:txBody>
          <a:bodyPr/>
          <a:lstStyle/>
          <a:p>
            <a:r>
              <a:rPr lang="fr-CH" dirty="0"/>
              <a:t>Déroulement d’un conseil incitatif</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Préparation</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Accueil</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Conseil</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Conclusion</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1292662"/>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Système de chauffage existant, consommation comprise</a:t>
            </a:r>
          </a:p>
          <a:p>
            <a:pPr marL="179388" indent="-179388">
              <a:buClr>
                <a:schemeClr val="accent1"/>
              </a:buClr>
              <a:buFont typeface="Arial" panose="020B0604020202020204" pitchFamily="34" charset="0"/>
              <a:buChar char="•"/>
            </a:pPr>
            <a:r>
              <a:rPr lang="fr-CH" sz="1400" dirty="0"/>
              <a:t>Évaluation globale du bâtiment (isolation thermique, fenêtres...) </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2154436"/>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Mesures immédiates possibles</a:t>
            </a:r>
          </a:p>
          <a:p>
            <a:pPr marL="179388" indent="-179388">
              <a:buClr>
                <a:schemeClr val="accent1"/>
              </a:buClr>
              <a:buFont typeface="Arial" panose="020B0604020202020204" pitchFamily="34" charset="0"/>
              <a:buChar char="•"/>
            </a:pPr>
            <a:r>
              <a:rPr lang="fr-CH" sz="1400" dirty="0"/>
              <a:t>Possibilités de systèmes de chauffage renouvelables</a:t>
            </a:r>
          </a:p>
          <a:p>
            <a:pPr marL="179388" indent="-179388">
              <a:buClr>
                <a:schemeClr val="accent1"/>
              </a:buClr>
              <a:buFont typeface="Arial" panose="020B0604020202020204" pitchFamily="34" charset="0"/>
              <a:buChar char="•"/>
            </a:pPr>
            <a:r>
              <a:rPr lang="fr-CH" sz="1400" dirty="0"/>
              <a:t>Première estimation des coûts, tenant compte des subventions </a:t>
            </a:r>
          </a:p>
          <a:p>
            <a:pPr marL="179388" indent="-179388">
              <a:buClr>
                <a:schemeClr val="accent1"/>
              </a:buClr>
              <a:buFont typeface="Arial" panose="020B0604020202020204" pitchFamily="34" charset="0"/>
              <a:buChar char="•"/>
            </a:pPr>
            <a:r>
              <a:rPr lang="fr-CH" sz="1400" dirty="0"/>
              <a:t>Recommandation</a:t>
            </a:r>
          </a:p>
          <a:p>
            <a:pPr marL="285750" indent="-285750">
              <a:buClr>
                <a:schemeClr val="accent1"/>
              </a:buClr>
              <a:buFont typeface="Arial" panose="020B0604020202020204" pitchFamily="34" charset="0"/>
              <a:buChar char="•"/>
            </a:pPr>
            <a:endParaRPr lang="de-DE" sz="14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077218"/>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Signature du rapport de conseil </a:t>
            </a:r>
          </a:p>
          <a:p>
            <a:pPr marL="179388" indent="-179388">
              <a:buClr>
                <a:schemeClr val="accent1"/>
              </a:buClr>
              <a:buFont typeface="Arial" panose="020B0604020202020204" pitchFamily="34" charset="0"/>
              <a:buChar char="•"/>
            </a:pPr>
            <a:r>
              <a:rPr lang="fr-CH" sz="1400" dirty="0"/>
              <a:t>Le rapport de conseil peut être utilisé pour obtenir des offres.</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6819371" y="494337"/>
            <a:ext cx="188289" cy="9073009"/>
          </a:xfrm>
          <a:prstGeom prst="leftBracket">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2393029" y="5182917"/>
            <a:ext cx="9073010" cy="215444"/>
          </a:xfrm>
          <a:prstGeom prst="rect">
            <a:avLst/>
          </a:prstGeom>
          <a:noFill/>
        </p:spPr>
        <p:txBody>
          <a:bodyPr wrap="square" lIns="0" tIns="0" rIns="0" bIns="0" rtlCol="0">
            <a:spAutoFit/>
          </a:bodyPr>
          <a:lstStyle/>
          <a:p>
            <a:pPr algn="ctr"/>
            <a:r>
              <a:rPr lang="fr-CH" sz="1400" dirty="0"/>
              <a:t>Chez vous: 1 à 1,5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2585323"/>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Données générales sur le bien immobilier*</a:t>
            </a:r>
          </a:p>
          <a:p>
            <a:pPr marL="179388" indent="-179388">
              <a:buClr>
                <a:schemeClr val="accent1"/>
              </a:buClr>
              <a:buFont typeface="Arial" panose="020B0604020202020204" pitchFamily="34" charset="0"/>
              <a:buChar char="•"/>
            </a:pPr>
            <a:r>
              <a:rPr lang="fr-CH" sz="1400" dirty="0"/>
              <a:t>Données de consommation (factures de mazout/gaz/ électricité des 3 dernières années...)</a:t>
            </a:r>
          </a:p>
          <a:p>
            <a:pPr marL="179388" lvl="0" indent="-179388">
              <a:buClr>
                <a:schemeClr val="accent1"/>
              </a:buClr>
              <a:buFont typeface="Arial" panose="020B0604020202020204" pitchFamily="34" charset="0"/>
              <a:buChar char="•"/>
            </a:pPr>
            <a:r>
              <a:rPr lang="fr-CH" sz="1400" dirty="0"/>
              <a:t>Clarifications sur l’emplacement de l’objet par le/la prestataire de conseil incitatif</a:t>
            </a:r>
          </a:p>
          <a:p>
            <a:pPr marL="285750" indent="-285750">
              <a:buClr>
                <a:schemeClr val="accent1"/>
              </a:buClr>
              <a:buFont typeface="Arial" panose="020B0604020202020204" pitchFamily="34" charset="0"/>
              <a:buChar char="•"/>
            </a:pPr>
            <a:endParaRPr lang="de-DE" sz="1400" dirty="0"/>
          </a:p>
        </p:txBody>
      </p:sp>
      <p:sp>
        <p:nvSpPr>
          <p:cNvPr id="40" name="Textfeld 39">
            <a:extLst>
              <a:ext uri="{FF2B5EF4-FFF2-40B4-BE49-F238E27FC236}">
                <a16:creationId xmlns:a16="http://schemas.microsoft.com/office/drawing/2014/main" id="{11151A3E-954A-7F43-BB16-C7D659EB71CA}"/>
              </a:ext>
            </a:extLst>
          </p:cNvPr>
          <p:cNvSpPr txBox="1"/>
          <p:nvPr/>
        </p:nvSpPr>
        <p:spPr>
          <a:xfrm>
            <a:off x="2377010" y="5456292"/>
            <a:ext cx="3558955" cy="400110"/>
          </a:xfrm>
          <a:prstGeom prst="rect">
            <a:avLst/>
          </a:prstGeom>
          <a:noFill/>
        </p:spPr>
        <p:txBody>
          <a:bodyPr wrap="square" lIns="0" tIns="0" rIns="0" bIns="0" rtlCol="0">
            <a:spAutoFit/>
          </a:bodyPr>
          <a:lstStyle/>
          <a:p>
            <a:pPr marL="179388" indent="-179388">
              <a:buClr>
                <a:schemeClr val="accent1"/>
              </a:buClr>
            </a:pPr>
            <a:r>
              <a:rPr lang="fr-CH" sz="1300" dirty="0"/>
              <a:t>* Ces données sont obtenues auprès du propriétaire du bien immobilier.</a:t>
            </a:r>
          </a:p>
        </p:txBody>
      </p:sp>
      <p:pic>
        <p:nvPicPr>
          <p:cNvPr id="3" name="Grafik 2">
            <a:extLst>
              <a:ext uri="{FF2B5EF4-FFF2-40B4-BE49-F238E27FC236}">
                <a16:creationId xmlns:a16="http://schemas.microsoft.com/office/drawing/2014/main" id="{E9BC1CEB-A3DF-6B1C-F0E5-D933795F8B76}"/>
              </a:ext>
            </a:extLst>
          </p:cNvPr>
          <p:cNvPicPr>
            <a:picLocks noChangeAspect="1"/>
          </p:cNvPicPr>
          <p:nvPr/>
        </p:nvPicPr>
        <p:blipFill rotWithShape="1">
          <a:blip r:embed="rId2">
            <a:clrChange>
              <a:clrFrom>
                <a:srgbClr val="F0F0F0"/>
              </a:clrFrom>
              <a:clrTo>
                <a:srgbClr val="F0F0F0">
                  <a:alpha val="0"/>
                </a:srgbClr>
              </a:clrTo>
            </a:clrChange>
          </a:blip>
          <a:srcRect r="50525"/>
          <a:stretch/>
        </p:blipFill>
        <p:spPr>
          <a:xfrm>
            <a:off x="369977" y="2925904"/>
            <a:ext cx="2007033" cy="1404923"/>
          </a:xfrm>
          <a:prstGeom prst="rect">
            <a:avLst/>
          </a:prstGeom>
        </p:spPr>
      </p:pic>
    </p:spTree>
    <p:extLst>
      <p:ext uri="{BB962C8B-B14F-4D97-AF65-F5344CB8AC3E}">
        <p14:creationId xmlns:p14="http://schemas.microsoft.com/office/powerpoint/2010/main" val="12274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8417935" cy="555088"/>
          </a:xfrm>
        </p:spPr>
        <p:txBody>
          <a:bodyPr/>
          <a:lstStyle/>
          <a:p>
            <a:r>
              <a:rPr lang="fr-CH" dirty="0"/>
              <a:t>Déroulement d’un conseil incitatif</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Préparation</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Accueil</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Conseil</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Conclusion</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3016210"/>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Utilisation, état et fonctionnement du système actuel</a:t>
            </a:r>
          </a:p>
          <a:p>
            <a:pPr marL="179388" indent="-179388">
              <a:buClr>
                <a:schemeClr val="accent2"/>
              </a:buClr>
              <a:buFont typeface="Arial" panose="020B0604020202020204" pitchFamily="34" charset="0"/>
              <a:buChar char="•"/>
            </a:pPr>
            <a:r>
              <a:rPr lang="fr-CH" sz="1400" dirty="0"/>
              <a:t>Situation par rapport aux alternatives possibles (bâtiment, place, surfaces, environnement, etc.)</a:t>
            </a:r>
          </a:p>
          <a:p>
            <a:pPr marL="179388" indent="-179388">
              <a:buClr>
                <a:schemeClr val="accent2"/>
              </a:buClr>
              <a:buFont typeface="Arial" panose="020B0604020202020204" pitchFamily="34" charset="0"/>
              <a:buChar char="•"/>
            </a:pPr>
            <a:r>
              <a:rPr lang="fr-CH" sz="1400" dirty="0"/>
              <a:t>PPE: Évaluer avec l’administrateur ou d’autres décideurs, la préférence pour une variante renouvelable et processus décisionnel</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3016210"/>
          </a:xfrm>
          <a:prstGeom prst="rect">
            <a:avLst/>
          </a:prstGeom>
          <a:noFill/>
        </p:spPr>
        <p:txBody>
          <a:bodyPr wrap="square" lIns="0" tIns="0" rIns="0" bIns="0" rtlCol="0">
            <a:spAutoFit/>
          </a:bodyPr>
          <a:lstStyle>
            <a:defPPr>
              <a:defRPr lang="de-DE"/>
            </a:defPPr>
            <a:lvl1pPr marL="179388" indent="-179388">
              <a:buClr>
                <a:schemeClr val="accent1"/>
              </a:buClr>
              <a:buFont typeface="Arial" panose="020B0604020202020204" pitchFamily="34" charset="0"/>
              <a:buChar char="•"/>
              <a:defRPr sz="1600"/>
            </a:lvl1pPr>
          </a:lstStyle>
          <a:p>
            <a:pPr>
              <a:buClr>
                <a:schemeClr val="accent2"/>
              </a:buClr>
            </a:pPr>
            <a:r>
              <a:rPr lang="fr-CH" sz="1400" dirty="0"/>
              <a:t>Alternatives renouvelables possibles</a:t>
            </a:r>
          </a:p>
          <a:p>
            <a:pPr>
              <a:buClr>
                <a:schemeClr val="accent2"/>
              </a:buClr>
            </a:pPr>
            <a:r>
              <a:rPr lang="fr-CH" sz="1400" dirty="0"/>
              <a:t>Comparaison avec un système conventionnel</a:t>
            </a:r>
          </a:p>
          <a:p>
            <a:pPr>
              <a:buClr>
                <a:schemeClr val="accent2"/>
              </a:buClr>
            </a:pPr>
            <a:r>
              <a:rPr lang="fr-CH" sz="1400" dirty="0"/>
              <a:t>Chiffres futurs relatifs à l’énergie et à la performance, émissions de CO</a:t>
            </a:r>
            <a:r>
              <a:rPr lang="fr-CH" sz="1400" baseline="-25000" dirty="0"/>
              <a:t>2</a:t>
            </a:r>
            <a:r>
              <a:rPr lang="fr-CH" sz="1400" dirty="0"/>
              <a:t> </a:t>
            </a:r>
          </a:p>
          <a:p>
            <a:pPr>
              <a:buClr>
                <a:schemeClr val="accent2"/>
              </a:buClr>
            </a:pPr>
            <a:r>
              <a:rPr lang="fr-CH" sz="1400" dirty="0"/>
              <a:t>Coûts: Investissement, subvention et exploitation </a:t>
            </a:r>
          </a:p>
          <a:p>
            <a:pPr>
              <a:buClr>
                <a:schemeClr val="accent2"/>
              </a:buClr>
            </a:pPr>
            <a:r>
              <a:rPr lang="fr-CH" sz="1400" dirty="0"/>
              <a:t>Effets financier et écologique</a:t>
            </a:r>
          </a:p>
          <a:p>
            <a:pPr>
              <a:buClr>
                <a:schemeClr val="accent2"/>
              </a:buClr>
            </a:pPr>
            <a:endParaRPr lang="de-DE" sz="14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292662"/>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Signature du rapport de conseil </a:t>
            </a:r>
          </a:p>
          <a:p>
            <a:pPr marL="179388" indent="-179388">
              <a:buClr>
                <a:schemeClr val="accent2"/>
              </a:buClr>
              <a:buFont typeface="Arial" panose="020B0604020202020204" pitchFamily="34" charset="0"/>
              <a:buChar char="•"/>
            </a:pPr>
            <a:r>
              <a:rPr lang="fr-CH" sz="1400" dirty="0"/>
              <a:t>Rapport de consultation pour l'obtention de comparaisons de variantes ou d’offres</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5638227" y="4455657"/>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4648659" y="5691445"/>
            <a:ext cx="2167425" cy="400110"/>
          </a:xfrm>
          <a:prstGeom prst="rect">
            <a:avLst/>
          </a:prstGeom>
          <a:noFill/>
        </p:spPr>
        <p:txBody>
          <a:bodyPr wrap="square" lIns="0" tIns="0" rIns="0" bIns="0" rtlCol="0">
            <a:spAutoFit/>
          </a:bodyPr>
          <a:lstStyle/>
          <a:p>
            <a:pPr algn="ctr"/>
            <a:r>
              <a:rPr lang="fr-CH" sz="1300" dirty="0"/>
              <a:t>Analyse de la situation sur place: 2 à 3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3231654"/>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Données générales sur le bien immobilier, y compris assainissements énergétiques effectués</a:t>
            </a:r>
          </a:p>
          <a:p>
            <a:pPr marL="179388" indent="-179388">
              <a:buClr>
                <a:schemeClr val="accent2"/>
              </a:buClr>
              <a:buFont typeface="Arial" panose="020B0604020202020204" pitchFamily="34" charset="0"/>
              <a:buChar char="•"/>
            </a:pPr>
            <a:r>
              <a:rPr lang="fr-CH" sz="1400" dirty="0"/>
              <a:t>Données de consommation (factures de mazout/gaz/ électricité des 3 dernières années...)</a:t>
            </a:r>
          </a:p>
          <a:p>
            <a:pPr marL="179388" indent="-179388">
              <a:buClr>
                <a:schemeClr val="accent2"/>
              </a:buClr>
              <a:buFont typeface="Arial" panose="020B0604020202020204" pitchFamily="34" charset="0"/>
              <a:buChar char="•"/>
            </a:pPr>
            <a:r>
              <a:rPr lang="fr-CH" sz="1400" dirty="0"/>
              <a:t>Clarifications sur l’emplacement de l’objet par le/la prestataire de conseil incitatif</a:t>
            </a:r>
          </a:p>
          <a:p>
            <a:pPr marL="179388" indent="-179388">
              <a:buClr>
                <a:schemeClr val="accent2"/>
              </a:buClr>
              <a:buFont typeface="Arial" panose="020B0604020202020204" pitchFamily="34" charset="0"/>
              <a:buChar char="•"/>
            </a:pPr>
            <a:endParaRPr lang="de-DE" sz="1400" dirty="0"/>
          </a:p>
        </p:txBody>
      </p:sp>
      <p:sp>
        <p:nvSpPr>
          <p:cNvPr id="19" name="Eckige Klammer links 18">
            <a:extLst>
              <a:ext uri="{FF2B5EF4-FFF2-40B4-BE49-F238E27FC236}">
                <a16:creationId xmlns:a16="http://schemas.microsoft.com/office/drawing/2014/main" id="{1AD21B23-08D7-1B49-8842-95050EDC306A}"/>
              </a:ext>
            </a:extLst>
          </p:cNvPr>
          <p:cNvSpPr/>
          <p:nvPr/>
        </p:nvSpPr>
        <p:spPr>
          <a:xfrm rot="16200000">
            <a:off x="7897336" y="4455657"/>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a:extLst>
              <a:ext uri="{FF2B5EF4-FFF2-40B4-BE49-F238E27FC236}">
                <a16:creationId xmlns:a16="http://schemas.microsoft.com/office/drawing/2014/main" id="{60609E0A-DDCD-024E-BBE4-12B786FDB5C3}"/>
              </a:ext>
            </a:extLst>
          </p:cNvPr>
          <p:cNvSpPr txBox="1"/>
          <p:nvPr/>
        </p:nvSpPr>
        <p:spPr>
          <a:xfrm>
            <a:off x="6907768" y="5691445"/>
            <a:ext cx="2167425" cy="600164"/>
          </a:xfrm>
          <a:prstGeom prst="rect">
            <a:avLst/>
          </a:prstGeom>
          <a:noFill/>
        </p:spPr>
        <p:txBody>
          <a:bodyPr wrap="square" lIns="0" tIns="0" rIns="0" bIns="0" rtlCol="0">
            <a:spAutoFit/>
          </a:bodyPr>
          <a:lstStyle>
            <a:defPPr>
              <a:defRPr lang="de-DE"/>
            </a:defPPr>
            <a:lvl1pPr algn="ctr">
              <a:defRPr sz="1600"/>
            </a:lvl1pPr>
          </a:lstStyle>
          <a:p>
            <a:r>
              <a:rPr lang="fr-CH" sz="1300" dirty="0"/>
              <a:t>Conseils à l’administrateur ou à l’assemblée de la PPE: 1 à 2 h </a:t>
            </a:r>
          </a:p>
        </p:txBody>
      </p:sp>
      <p:pic>
        <p:nvPicPr>
          <p:cNvPr id="3" name="Grafik 2">
            <a:extLst>
              <a:ext uri="{FF2B5EF4-FFF2-40B4-BE49-F238E27FC236}">
                <a16:creationId xmlns:a16="http://schemas.microsoft.com/office/drawing/2014/main" id="{B3D157D0-3A74-BA80-2BC2-13BDDF436D4F}"/>
              </a:ext>
            </a:extLst>
          </p:cNvPr>
          <p:cNvPicPr>
            <a:picLocks noChangeAspect="1"/>
          </p:cNvPicPr>
          <p:nvPr/>
        </p:nvPicPr>
        <p:blipFill rotWithShape="1">
          <a:blip r:embed="rId2">
            <a:clrChange>
              <a:clrFrom>
                <a:srgbClr val="F0F0F0"/>
              </a:clrFrom>
              <a:clrTo>
                <a:srgbClr val="F0F0F0">
                  <a:alpha val="0"/>
                </a:srgbClr>
              </a:clrTo>
            </a:clrChange>
          </a:blip>
          <a:srcRect l="50462"/>
          <a:stretch/>
        </p:blipFill>
        <p:spPr>
          <a:xfrm>
            <a:off x="405848" y="2929132"/>
            <a:ext cx="2009578" cy="1404923"/>
          </a:xfrm>
          <a:prstGeom prst="rect">
            <a:avLst/>
          </a:prstGeom>
        </p:spPr>
      </p:pic>
    </p:spTree>
    <p:extLst>
      <p:ext uri="{BB962C8B-B14F-4D97-AF65-F5344CB8AC3E}">
        <p14:creationId xmlns:p14="http://schemas.microsoft.com/office/powerpoint/2010/main" val="1054219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2441271" cy="555088"/>
          </a:xfrm>
        </p:spPr>
        <p:txBody>
          <a:bodyPr/>
          <a:lstStyle/>
          <a:p>
            <a:r>
              <a:rPr lang="fr-CH" dirty="0"/>
              <a:t>Résultats </a:t>
            </a:r>
          </a:p>
        </p:txBody>
      </p:sp>
      <p:sp>
        <p:nvSpPr>
          <p:cNvPr id="4" name="Inhaltsplatzhalter 3"/>
          <p:cNvSpPr>
            <a:spLocks noGrp="1"/>
          </p:cNvSpPr>
          <p:nvPr>
            <p:ph sz="half" idx="2"/>
          </p:nvPr>
        </p:nvSpPr>
        <p:spPr>
          <a:xfrm>
            <a:off x="695400" y="1825625"/>
            <a:ext cx="4715688" cy="4351338"/>
          </a:xfrm>
        </p:spPr>
        <p:txBody>
          <a:bodyPr>
            <a:normAutofit lnSpcReduction="10000"/>
          </a:bodyPr>
          <a:lstStyle/>
          <a:p>
            <a:pPr marL="0" indent="0">
              <a:buClr>
                <a:schemeClr val="accent1"/>
              </a:buClr>
              <a:buNone/>
            </a:pPr>
            <a:r>
              <a:rPr lang="fr-CH" sz="1800" dirty="0"/>
              <a:t>A la fin du conseil sur place, le/la propriétaire reçoit:</a:t>
            </a:r>
          </a:p>
          <a:p>
            <a:pPr marL="0" indent="0">
              <a:buClr>
                <a:schemeClr val="accent1"/>
              </a:buClr>
              <a:buNone/>
            </a:pPr>
            <a:endParaRPr lang="de-CH" sz="1800" dirty="0"/>
          </a:p>
          <a:p>
            <a:pPr marL="285750" indent="-285750">
              <a:buClr>
                <a:schemeClr val="accent2"/>
              </a:buClr>
              <a:buFont typeface="Arial" panose="020B0604020202020204" pitchFamily="34" charset="0"/>
              <a:buChar char="•"/>
            </a:pPr>
            <a:r>
              <a:rPr lang="fr-CH" sz="1800" dirty="0"/>
              <a:t>Une </a:t>
            </a:r>
            <a:r>
              <a:rPr lang="fr-CH" sz="1800" b="1" dirty="0"/>
              <a:t>liste de contrôle</a:t>
            </a:r>
            <a:r>
              <a:rPr lang="fr-CH" sz="1800" dirty="0"/>
              <a:t>:</a:t>
            </a:r>
            <a:r>
              <a:rPr lang="fr-CH" sz="1800" b="1" dirty="0"/>
              <a:t> </a:t>
            </a:r>
            <a:r>
              <a:rPr lang="fr-CH" sz="1800" dirty="0"/>
              <a:t>documentation du système de chauffage existant, mise en évidence des mesures immédiates et de systèmes de chauffage renouvelables envisageables ainsi que leurs coûts indicatifs</a:t>
            </a:r>
          </a:p>
          <a:p>
            <a:pPr marL="285750" indent="-285750">
              <a:buClr>
                <a:schemeClr val="accent2"/>
              </a:buClr>
              <a:buFont typeface="Arial" panose="020B0604020202020204" pitchFamily="34" charset="0"/>
              <a:buChar char="•"/>
            </a:pPr>
            <a:endParaRPr lang="de-CH" sz="1800" dirty="0"/>
          </a:p>
          <a:p>
            <a:pPr marL="285750" indent="-285750">
              <a:buClr>
                <a:schemeClr val="accent2"/>
              </a:buClr>
              <a:buFont typeface="Arial" panose="020B0604020202020204" pitchFamily="34" charset="0"/>
              <a:buChar char="•"/>
            </a:pPr>
            <a:r>
              <a:rPr lang="fr-CH" sz="1800" dirty="0"/>
              <a:t>Indications sur les </a:t>
            </a:r>
            <a:r>
              <a:rPr lang="fr-CH" sz="1800" b="1" dirty="0"/>
              <a:t>possibilités de financement</a:t>
            </a:r>
          </a:p>
          <a:p>
            <a:pPr marL="285750" indent="-285750">
              <a:buClr>
                <a:schemeClr val="accent1"/>
              </a:buClr>
              <a:buFont typeface="Arial" panose="020B0604020202020204" pitchFamily="34" charset="0"/>
              <a:buChar char="•"/>
            </a:pPr>
            <a:endParaRPr lang="de-CH" sz="1800" b="1" dirty="0"/>
          </a:p>
          <a:p>
            <a:pPr>
              <a:buClr>
                <a:schemeClr val="accent1"/>
              </a:buClr>
            </a:pPr>
            <a:r>
              <a:rPr lang="fr-CH" sz="1800" dirty="0"/>
              <a:t>Cette documentation peut être utilisée pour </a:t>
            </a:r>
            <a:r>
              <a:rPr lang="fr-CH" sz="1800" b="1" dirty="0"/>
              <a:t>demander une offre</a:t>
            </a:r>
            <a:r>
              <a:rPr lang="fr-CH" sz="1800" dirty="0"/>
              <a:t>.</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6" name="Grafik 5">
            <a:extLst>
              <a:ext uri="{FF2B5EF4-FFF2-40B4-BE49-F238E27FC236}">
                <a16:creationId xmlns:a16="http://schemas.microsoft.com/office/drawing/2014/main" id="{6A4A976F-39CE-ABF8-F57A-CF1B6CC7E027}"/>
              </a:ext>
            </a:extLst>
          </p:cNvPr>
          <p:cNvPicPr>
            <a:picLocks noChangeAspect="1"/>
          </p:cNvPicPr>
          <p:nvPr/>
        </p:nvPicPr>
        <p:blipFill>
          <a:blip r:embed="rId2"/>
          <a:stretch>
            <a:fillRect/>
          </a:stretch>
        </p:blipFill>
        <p:spPr>
          <a:xfrm>
            <a:off x="6352944" y="870676"/>
            <a:ext cx="3662856" cy="5183402"/>
          </a:xfrm>
          <a:prstGeom prst="rect">
            <a:avLst/>
          </a:prstGeom>
          <a:solidFill>
            <a:schemeClr val="bg1"/>
          </a:solidFill>
          <a:ln>
            <a:solidFill>
              <a:schemeClr val="bg2"/>
            </a:solidFill>
          </a:ln>
        </p:spPr>
      </p:pic>
      <p:pic>
        <p:nvPicPr>
          <p:cNvPr id="7" name="Grafik 6">
            <a:extLst>
              <a:ext uri="{FF2B5EF4-FFF2-40B4-BE49-F238E27FC236}">
                <a16:creationId xmlns:a16="http://schemas.microsoft.com/office/drawing/2014/main" id="{A7167708-CC5F-B3F3-880E-22D7E0641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689" y="881616"/>
            <a:ext cx="1162710" cy="1645381"/>
          </a:xfrm>
          <a:prstGeom prst="rect">
            <a:avLst/>
          </a:prstGeom>
          <a:solidFill>
            <a:schemeClr val="bg1"/>
          </a:solidFill>
          <a:ln>
            <a:solidFill>
              <a:schemeClr val="bg2"/>
            </a:solidFill>
          </a:ln>
        </p:spPr>
      </p:pic>
      <p:pic>
        <p:nvPicPr>
          <p:cNvPr id="8" name="Grafik 7">
            <a:extLst>
              <a:ext uri="{FF2B5EF4-FFF2-40B4-BE49-F238E27FC236}">
                <a16:creationId xmlns:a16="http://schemas.microsoft.com/office/drawing/2014/main" id="{23ECBC46-6AD8-F8FB-DE5B-77C8305DD8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8689" y="2632884"/>
            <a:ext cx="1162710" cy="1645381"/>
          </a:xfrm>
          <a:prstGeom prst="rect">
            <a:avLst/>
          </a:prstGeom>
          <a:solidFill>
            <a:schemeClr val="bg1"/>
          </a:solidFill>
          <a:ln>
            <a:solidFill>
              <a:schemeClr val="bg2"/>
            </a:solidFill>
          </a:ln>
        </p:spPr>
      </p:pic>
      <p:pic>
        <p:nvPicPr>
          <p:cNvPr id="9" name="Grafik 8">
            <a:extLst>
              <a:ext uri="{FF2B5EF4-FFF2-40B4-BE49-F238E27FC236}">
                <a16:creationId xmlns:a16="http://schemas.microsoft.com/office/drawing/2014/main" id="{0988DF2F-E619-A59E-447A-A0FD169138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9368" y="4408698"/>
            <a:ext cx="1162709" cy="1645380"/>
          </a:xfrm>
          <a:prstGeom prst="rect">
            <a:avLst/>
          </a:prstGeom>
          <a:solidFill>
            <a:schemeClr val="bg1"/>
          </a:solidFill>
          <a:ln>
            <a:solidFill>
              <a:schemeClr val="bg2"/>
            </a:solidFill>
          </a:ln>
        </p:spPr>
      </p:pic>
    </p:spTree>
    <p:extLst>
      <p:ext uri="{BB962C8B-B14F-4D97-AF65-F5344CB8AC3E}">
        <p14:creationId xmlns:p14="http://schemas.microsoft.com/office/powerpoint/2010/main" val="50561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913879" cy="555088"/>
          </a:xfrm>
        </p:spPr>
        <p:txBody>
          <a:bodyPr/>
          <a:lstStyle/>
          <a:p>
            <a:r>
              <a:rPr lang="fr-CH" dirty="0"/>
              <a:t>Prestataires de conseil incitatif</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uppieren 4">
            <a:extLst>
              <a:ext uri="{FF2B5EF4-FFF2-40B4-BE49-F238E27FC236}">
                <a16:creationId xmlns:a16="http://schemas.microsoft.com/office/drawing/2014/main" id="{CFD0411E-4B1F-2A44-B430-29F912989A05}"/>
              </a:ext>
            </a:extLst>
          </p:cNvPr>
          <p:cNvGrpSpPr/>
          <p:nvPr/>
        </p:nvGrpSpPr>
        <p:grpSpPr>
          <a:xfrm>
            <a:off x="6875475" y="1767808"/>
            <a:ext cx="3667321" cy="3983453"/>
            <a:chOff x="6974140" y="1895449"/>
            <a:chExt cx="4104138" cy="4369016"/>
          </a:xfrm>
        </p:grpSpPr>
        <p:pic>
          <p:nvPicPr>
            <p:cNvPr id="8194" name="Picture 2" descr="Porträt Moritz Kulawik">
              <a:extLst>
                <a:ext uri="{FF2B5EF4-FFF2-40B4-BE49-F238E27FC236}">
                  <a16:creationId xmlns:a16="http://schemas.microsoft.com/office/drawing/2014/main" id="{113D8A2E-B7EB-E849-8288-E15A3A49662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4140" y="1898477"/>
              <a:ext cx="2002427" cy="213961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Yvan Ziegler vor Wiese">
              <a:extLst>
                <a:ext uri="{FF2B5EF4-FFF2-40B4-BE49-F238E27FC236}">
                  <a16:creationId xmlns:a16="http://schemas.microsoft.com/office/drawing/2014/main" id="{F29BC81E-DE9F-5F4F-845D-24E1059C6A4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281"/>
            <a:stretch/>
          </p:blipFill>
          <p:spPr bwMode="auto">
            <a:xfrm>
              <a:off x="6986403" y="4119110"/>
              <a:ext cx="2002427" cy="213661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Guillaume Marie dans la chaufferie.">
              <a:extLst>
                <a:ext uri="{FF2B5EF4-FFF2-40B4-BE49-F238E27FC236}">
                  <a16:creationId xmlns:a16="http://schemas.microsoft.com/office/drawing/2014/main" id="{827857F8-BE6E-AB4E-90D3-CC887CB152D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90" t="409" r="4191" b="-409"/>
            <a:stretch/>
          </p:blipFill>
          <p:spPr bwMode="auto">
            <a:xfrm>
              <a:off x="9075851" y="4127856"/>
              <a:ext cx="2002427" cy="21366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orina Schick ist Energieberaterin und macht Impulsberatungen für das Programm erneuerbar heizen.">
              <a:extLst>
                <a:ext uri="{FF2B5EF4-FFF2-40B4-BE49-F238E27FC236}">
                  <a16:creationId xmlns:a16="http://schemas.microsoft.com/office/drawing/2014/main" id="{1B9D7C05-2CC7-0245-BD5E-5C6326C5127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393" t="-105" r="2019" b="105"/>
            <a:stretch/>
          </p:blipFill>
          <p:spPr bwMode="auto">
            <a:xfrm>
              <a:off x="9075851" y="1895449"/>
              <a:ext cx="2002427" cy="2139619"/>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a:extLst>
                <a:ext uri="{FF2B5EF4-FFF2-40B4-BE49-F238E27FC236}">
                  <a16:creationId xmlns:a16="http://schemas.microsoft.com/office/drawing/2014/main" id="{9FC83FF6-5217-8D43-8ADF-C75A84B963F2}"/>
                </a:ext>
              </a:extLst>
            </p:cNvPr>
            <p:cNvSpPr/>
            <p:nvPr/>
          </p:nvSpPr>
          <p:spPr>
            <a:xfrm>
              <a:off x="7823081" y="2702366"/>
              <a:ext cx="2808725" cy="2665406"/>
            </a:xfrm>
            <a:prstGeom prst="ellipse">
              <a:avLst/>
            </a:prstGeom>
            <a:solidFill>
              <a:schemeClr val="accent2">
                <a:alpha val="7007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b="1" dirty="0"/>
                <a:t>4 prestataires de </a:t>
              </a:r>
              <a:br>
                <a:rPr lang="fr-CH" b="1" dirty="0"/>
              </a:br>
              <a:r>
                <a:rPr lang="fr-CH" b="1" dirty="0"/>
                <a:t>conseil incitatif sur </a:t>
              </a:r>
              <a:br>
                <a:rPr lang="fr-CH" b="1" dirty="0"/>
              </a:br>
              <a:r>
                <a:rPr lang="fr-CH" b="1" dirty="0"/>
                <a:t>plus de 2000 </a:t>
              </a:r>
              <a:br>
                <a:rPr lang="fr-CH" b="1" dirty="0"/>
              </a:br>
              <a:r>
                <a:rPr lang="fr-CH" b="1" dirty="0"/>
                <a:t>en Suisse!</a:t>
              </a:r>
            </a:p>
          </p:txBody>
        </p:sp>
      </p:grpSp>
      <p:sp>
        <p:nvSpPr>
          <p:cNvPr id="13" name="Textfeld 12">
            <a:extLst>
              <a:ext uri="{FF2B5EF4-FFF2-40B4-BE49-F238E27FC236}">
                <a16:creationId xmlns:a16="http://schemas.microsoft.com/office/drawing/2014/main" id="{0143B199-FEC9-E744-8A5E-091C802C2A5E}"/>
              </a:ext>
            </a:extLst>
          </p:cNvPr>
          <p:cNvSpPr txBox="1"/>
          <p:nvPr/>
        </p:nvSpPr>
        <p:spPr>
          <a:xfrm>
            <a:off x="1374896" y="5848195"/>
            <a:ext cx="5297168"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Vous trouverez les prestataires de conseil incitatif les plus proches de chez vous sur le site </a:t>
            </a:r>
            <a:r>
              <a:rPr lang="fr-CH" sz="1600" u="sng" dirty="0"/>
              <a:t>chauffezrenouvelable.ch</a:t>
            </a:r>
          </a:p>
        </p:txBody>
      </p:sp>
      <p:pic>
        <p:nvPicPr>
          <p:cNvPr id="14" name="Grafik 13">
            <a:extLst>
              <a:ext uri="{FF2B5EF4-FFF2-40B4-BE49-F238E27FC236}">
                <a16:creationId xmlns:a16="http://schemas.microsoft.com/office/drawing/2014/main" id="{614A3D06-1E6A-AC45-B63F-D697D0B4CC8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3207E219-8F8D-F406-8297-86D0D2AC1067}"/>
              </a:ext>
            </a:extLst>
          </p:cNvPr>
          <p:cNvPicPr>
            <a:picLocks noChangeAspect="1"/>
          </p:cNvPicPr>
          <p:nvPr/>
        </p:nvPicPr>
        <p:blipFill>
          <a:blip r:embed="rId8"/>
          <a:stretch>
            <a:fillRect/>
          </a:stretch>
        </p:blipFill>
        <p:spPr>
          <a:xfrm>
            <a:off x="666315" y="1327682"/>
            <a:ext cx="5840825" cy="4303495"/>
          </a:xfrm>
          <a:prstGeom prst="rect">
            <a:avLst/>
          </a:prstGeom>
        </p:spPr>
      </p:pic>
      <p:sp>
        <p:nvSpPr>
          <p:cNvPr id="7" name="Textfeld 6">
            <a:extLst>
              <a:ext uri="{FF2B5EF4-FFF2-40B4-BE49-F238E27FC236}">
                <a16:creationId xmlns:a16="http://schemas.microsoft.com/office/drawing/2014/main" id="{37AD7E6B-E3D1-A025-60CE-D33F62FA8FF7}"/>
              </a:ext>
            </a:extLst>
          </p:cNvPr>
          <p:cNvSpPr txBox="1"/>
          <p:nvPr/>
        </p:nvSpPr>
        <p:spPr>
          <a:xfrm>
            <a:off x="3365873" y="1916832"/>
            <a:ext cx="2880320" cy="276999"/>
          </a:xfrm>
          <a:prstGeom prst="rect">
            <a:avLst/>
          </a:prstGeom>
          <a:noFill/>
        </p:spPr>
        <p:txBody>
          <a:bodyPr wrap="square" lIns="0" tIns="0" rIns="0" bIns="0" rtlCol="0">
            <a:spAutoFit/>
          </a:bodyPr>
          <a:lstStyle/>
          <a:p>
            <a:r>
              <a:rPr lang="de-CH" dirty="0">
                <a:highlight>
                  <a:srgbClr val="FFFF00"/>
                </a:highlight>
              </a:rPr>
              <a:t>korrigieren</a:t>
            </a:r>
          </a:p>
        </p:txBody>
      </p:sp>
    </p:spTree>
    <p:extLst>
      <p:ext uri="{BB962C8B-B14F-4D97-AF65-F5344CB8AC3E}">
        <p14:creationId xmlns:p14="http://schemas.microsoft.com/office/powerpoint/2010/main" val="2321705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442AD375-037F-43D0-B059-5172DA06796A}" type="slidenum">
              <a:rPr lang="de-CH" smtClean="0"/>
              <a:pPr/>
              <a:t>2</a:t>
            </a:fld>
            <a:endParaRPr lang="de-CH"/>
          </a:p>
        </p:txBody>
      </p:sp>
      <p:sp>
        <p:nvSpPr>
          <p:cNvPr id="8" name="Rechteck 7">
            <a:extLst>
              <a:ext uri="{FF2B5EF4-FFF2-40B4-BE49-F238E27FC236}">
                <a16:creationId xmlns:a16="http://schemas.microsoft.com/office/drawing/2014/main" id="{DD08139B-DBFF-184D-9675-B001A064FE08}"/>
              </a:ext>
            </a:extLst>
          </p:cNvPr>
          <p:cNvSpPr/>
          <p:nvPr/>
        </p:nvSpPr>
        <p:spPr>
          <a:xfrm>
            <a:off x="2783632" y="764704"/>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«chauffez renouvelable»</a:t>
            </a:r>
          </a:p>
          <a:p>
            <a:pPr algn="ctr"/>
            <a:r>
              <a:rPr lang="fr-CH">
                <a:solidFill>
                  <a:schemeClr val="tx1"/>
                </a:solidFill>
              </a:rPr>
              <a:t>Sans CO</a:t>
            </a:r>
            <a:r>
              <a:rPr lang="fr-CH" baseline="-25000">
                <a:solidFill>
                  <a:schemeClr val="tx1"/>
                </a:solidFill>
              </a:rPr>
              <a:t>2</a:t>
            </a:r>
            <a:r>
              <a:rPr lang="fr-CH">
                <a:solidFill>
                  <a:schemeClr val="tx1"/>
                </a:solidFill>
              </a:rPr>
              <a:t>/avantageux/plus-value</a:t>
            </a:r>
          </a:p>
        </p:txBody>
      </p:sp>
      <p:sp>
        <p:nvSpPr>
          <p:cNvPr id="9" name="Rechteck 8">
            <a:extLst>
              <a:ext uri="{FF2B5EF4-FFF2-40B4-BE49-F238E27FC236}">
                <a16:creationId xmlns:a16="http://schemas.microsoft.com/office/drawing/2014/main" id="{E5DDE229-AFA1-5947-8183-857D98E85501}"/>
              </a:ext>
            </a:extLst>
          </p:cNvPr>
          <p:cNvSpPr/>
          <p:nvPr/>
        </p:nvSpPr>
        <p:spPr>
          <a:xfrm>
            <a:off x="9770179" y="5543155"/>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a:t>
            </a:r>
          </a:p>
        </p:txBody>
      </p:sp>
      <p:sp>
        <p:nvSpPr>
          <p:cNvPr id="6" name="Rechteck 5">
            <a:extLst>
              <a:ext uri="{FF2B5EF4-FFF2-40B4-BE49-F238E27FC236}">
                <a16:creationId xmlns:a16="http://schemas.microsoft.com/office/drawing/2014/main" id="{37E15A68-6D49-5FCD-6705-F35EF46830DC}"/>
              </a:ext>
            </a:extLst>
          </p:cNvPr>
          <p:cNvSpPr/>
          <p:nvPr/>
        </p:nvSpPr>
        <p:spPr>
          <a:xfrm>
            <a:off x="8760296" y="188640"/>
            <a:ext cx="2587607" cy="79208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Bilder wechseln wir aus</a:t>
            </a:r>
          </a:p>
        </p:txBody>
      </p:sp>
      <p:pic>
        <p:nvPicPr>
          <p:cNvPr id="13" name="Bildplatzhalter 12">
            <a:extLst>
              <a:ext uri="{FF2B5EF4-FFF2-40B4-BE49-F238E27FC236}">
                <a16:creationId xmlns:a16="http://schemas.microsoft.com/office/drawing/2014/main" id="{AC01EA35-211C-5EBC-478F-FA223E5D5FD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a:prstGeom prst="rect">
            <a:avLst/>
          </a:prstGeom>
        </p:spPr>
      </p:pic>
    </p:spTree>
    <p:extLst>
      <p:ext uri="{BB962C8B-B14F-4D97-AF65-F5344CB8AC3E}">
        <p14:creationId xmlns:p14="http://schemas.microsoft.com/office/powerpoint/2010/main" val="93040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fr-CH" dirty="0"/>
              <a:t>Que se passe-t-il lors du remplacement du chauffage ?</a:t>
            </a:r>
          </a:p>
          <a:p>
            <a:endParaRPr lang="de-CH" dirty="0"/>
          </a:p>
          <a:p>
            <a:r>
              <a:rPr lang="fr-CH" dirty="0">
                <a:solidFill>
                  <a:schemeClr val="accent2"/>
                </a:solidFill>
              </a:rPr>
              <a:t>Dans votre canton</a:t>
            </a:r>
          </a:p>
          <a:p>
            <a:pPr marL="342900" indent="-342900">
              <a:buClr>
                <a:schemeClr val="accent2"/>
              </a:buClr>
              <a:buFont typeface="Arial" panose="020B0604020202020204" pitchFamily="34" charset="0"/>
              <a:buChar char="•"/>
            </a:pPr>
            <a:r>
              <a:rPr lang="fr-CH" dirty="0"/>
              <a:t>X</a:t>
            </a:r>
          </a:p>
          <a:p>
            <a:pPr marL="342900" indent="-342900">
              <a:buClr>
                <a:schemeClr val="accent2"/>
              </a:buClr>
              <a:buFont typeface="Arial" panose="020B0604020202020204" pitchFamily="34" charset="0"/>
              <a:buChar char="•"/>
            </a:pPr>
            <a:r>
              <a:rPr lang="fr-CH" dirty="0"/>
              <a:t>X</a:t>
            </a:r>
          </a:p>
          <a:p>
            <a:pPr marL="342900" indent="-342900">
              <a:buFont typeface="Arial" panose="020B0604020202020204" pitchFamily="34" charset="0"/>
              <a:buChar char="•"/>
            </a:pPr>
            <a:endParaRPr lang="de-CH" dirty="0"/>
          </a:p>
          <a:p>
            <a:r>
              <a:rPr lang="fr-CH" dirty="0">
                <a:solidFill>
                  <a:schemeClr val="accent2"/>
                </a:solidFill>
              </a:rPr>
              <a:t>Dans votre commune</a:t>
            </a:r>
          </a:p>
          <a:p>
            <a:pPr marL="342900" indent="-342900">
              <a:buClr>
                <a:schemeClr val="accent2"/>
              </a:buClr>
              <a:buFont typeface="Arial" panose="020B0604020202020204" pitchFamily="34" charset="0"/>
              <a:buChar char="•"/>
            </a:pPr>
            <a:r>
              <a:rPr lang="fr-CH" dirty="0"/>
              <a:t>X</a:t>
            </a:r>
          </a:p>
          <a:p>
            <a:pPr marL="342900" indent="-342900">
              <a:buClr>
                <a:schemeClr val="accent2"/>
              </a:buClr>
              <a:buFont typeface="Arial" panose="020B0604020202020204" pitchFamily="34" charset="0"/>
              <a:buChar char="•"/>
            </a:pPr>
            <a:r>
              <a:rPr lang="fr-CH" dirty="0"/>
              <a:t>X</a:t>
            </a:r>
          </a:p>
        </p:txBody>
      </p:sp>
      <p:sp>
        <p:nvSpPr>
          <p:cNvPr id="3" name="Titel 2"/>
          <p:cNvSpPr>
            <a:spLocks noGrp="1"/>
          </p:cNvSpPr>
          <p:nvPr>
            <p:ph type="title"/>
          </p:nvPr>
        </p:nvSpPr>
        <p:spPr>
          <a:xfrm>
            <a:off x="630393" y="636438"/>
            <a:ext cx="4385487" cy="539700"/>
          </a:xfrm>
        </p:spPr>
        <p:txBody>
          <a:bodyPr/>
          <a:lstStyle/>
          <a:p>
            <a:r>
              <a:rPr lang="fr-CH" sz="3200" dirty="0"/>
              <a:t>Exigences légales </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Rechteck 5">
            <a:extLst>
              <a:ext uri="{FF2B5EF4-FFF2-40B4-BE49-F238E27FC236}">
                <a16:creationId xmlns:a16="http://schemas.microsoft.com/office/drawing/2014/main" id="{EB737A89-C3BE-C50B-CBAD-01E13A870997}"/>
              </a:ext>
            </a:extLst>
          </p:cNvPr>
          <p:cNvSpPr/>
          <p:nvPr/>
        </p:nvSpPr>
        <p:spPr>
          <a:xfrm>
            <a:off x="9552384" y="232690"/>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à compléter par la commune.</a:t>
            </a:r>
          </a:p>
        </p:txBody>
      </p:sp>
    </p:spTree>
    <p:extLst>
      <p:ext uri="{BB962C8B-B14F-4D97-AF65-F5344CB8AC3E}">
        <p14:creationId xmlns:p14="http://schemas.microsoft.com/office/powerpoint/2010/main" val="325236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fr-CH" dirty="0">
                <a:solidFill>
                  <a:schemeClr val="accent2"/>
                </a:solidFill>
              </a:rPr>
              <a:t>Soutien spécialisé </a:t>
            </a:r>
          </a:p>
          <a:p>
            <a:pPr marL="342900" indent="-342900">
              <a:buClr>
                <a:schemeClr val="accent2"/>
              </a:buClr>
              <a:buFont typeface="Arial" panose="020B0604020202020204" pitchFamily="34" charset="0"/>
              <a:buChar char="•"/>
            </a:pPr>
            <a:r>
              <a:rPr lang="fr-CH" dirty="0"/>
              <a:t>Les prestataires de conseil incitatif de «chauffez renouvelable» répondent à toutes les questions concernant le remplacement du chauffage de votre bâtiment: www.chauffezrenouvelable.ch/conseilincitatif</a:t>
            </a:r>
          </a:p>
          <a:p>
            <a:pPr marL="342900" indent="-342900">
              <a:buClr>
                <a:schemeClr val="accent2"/>
              </a:buClr>
              <a:buFont typeface="Arial" panose="020B0604020202020204" pitchFamily="34" charset="0"/>
              <a:buChar char="•"/>
            </a:pPr>
            <a:r>
              <a:rPr lang="fr-CH" dirty="0"/>
              <a:t>Suite à cette présentation, vous pouvez fixer un rendez-vous, ici même, pour un entretien de conseil personnalisé</a:t>
            </a:r>
          </a:p>
          <a:p>
            <a:endParaRPr lang="de-CH" dirty="0"/>
          </a:p>
          <a:p>
            <a:r>
              <a:rPr lang="fr-CH" dirty="0">
                <a:solidFill>
                  <a:schemeClr val="accent2"/>
                </a:solidFill>
              </a:rPr>
              <a:t>Soutien financier: subventions du canton et de la commune pour le remplacement du chauffage</a:t>
            </a:r>
          </a:p>
          <a:p>
            <a:pPr marL="342900" indent="-342900">
              <a:buClr>
                <a:schemeClr val="accent2"/>
              </a:buClr>
              <a:buFont typeface="Arial" panose="020B0604020202020204" pitchFamily="34" charset="0"/>
              <a:buChar char="•"/>
            </a:pPr>
            <a:r>
              <a:rPr lang="fr-CH" dirty="0"/>
              <a:t>Aperçu des subventions de votre canton et de votre commune: </a:t>
            </a:r>
            <a:r>
              <a:rPr lang="fr-CH" u="sng" dirty="0"/>
              <a:t>www.francsenergie.ch</a:t>
            </a:r>
          </a:p>
          <a:p>
            <a:pPr marL="342900" indent="-342900">
              <a:buClr>
                <a:schemeClr val="accent2"/>
              </a:buClr>
              <a:buFont typeface="Arial" panose="020B0604020202020204" pitchFamily="34" charset="0"/>
              <a:buChar char="•"/>
            </a:pPr>
            <a:r>
              <a:rPr lang="fr-CH" dirty="0"/>
              <a:t>XXX</a:t>
            </a:r>
          </a:p>
          <a:p>
            <a:pPr marL="342900" indent="-342900">
              <a:buClr>
                <a:schemeClr val="accent2"/>
              </a:buClr>
              <a:buFont typeface="Arial" panose="020B0604020202020204" pitchFamily="34" charset="0"/>
              <a:buChar char="•"/>
            </a:pPr>
            <a:r>
              <a:rPr lang="fr-CH" dirty="0"/>
              <a:t>XXX</a:t>
            </a:r>
          </a:p>
          <a:p>
            <a:pPr marL="342900" indent="-342900">
              <a:buFont typeface="Arial" panose="020B0604020202020204" pitchFamily="34" charset="0"/>
              <a:buChar char="•"/>
            </a:pPr>
            <a:endParaRPr lang="de-CH" dirty="0"/>
          </a:p>
          <a:p>
            <a:pPr marL="342900" indent="-342900">
              <a:buFont typeface="Arial" panose="020B0604020202020204" pitchFamily="34" charset="0"/>
              <a:buChar char="•"/>
            </a:pPr>
            <a:endParaRPr lang="de-CH" dirty="0"/>
          </a:p>
          <a:p>
            <a:endParaRPr lang="de-CH" dirty="0"/>
          </a:p>
        </p:txBody>
      </p:sp>
      <p:sp>
        <p:nvSpPr>
          <p:cNvPr id="3" name="Titel 2"/>
          <p:cNvSpPr>
            <a:spLocks noGrp="1"/>
          </p:cNvSpPr>
          <p:nvPr>
            <p:ph type="title"/>
          </p:nvPr>
        </p:nvSpPr>
        <p:spPr>
          <a:xfrm>
            <a:off x="630393" y="636438"/>
            <a:ext cx="5177575" cy="555088"/>
          </a:xfrm>
        </p:spPr>
        <p:txBody>
          <a:bodyPr/>
          <a:lstStyle/>
          <a:p>
            <a:r>
              <a:rPr lang="fr-CH" dirty="0"/>
              <a:t>Où trouver de l'aide?</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Rechteck 6">
            <a:extLst>
              <a:ext uri="{FF2B5EF4-FFF2-40B4-BE49-F238E27FC236}">
                <a16:creationId xmlns:a16="http://schemas.microsoft.com/office/drawing/2014/main" id="{C75BED84-908D-6F45-BD32-061428D3027A}"/>
              </a:ext>
            </a:extLst>
          </p:cNvPr>
          <p:cNvSpPr/>
          <p:nvPr/>
        </p:nvSpPr>
        <p:spPr>
          <a:xfrm>
            <a:off x="9552384" y="232690"/>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à compléter par la commune.</a:t>
            </a:r>
          </a:p>
        </p:txBody>
      </p:sp>
      <p:sp>
        <p:nvSpPr>
          <p:cNvPr id="11" name="Textfeld 10">
            <a:extLst>
              <a:ext uri="{FF2B5EF4-FFF2-40B4-BE49-F238E27FC236}">
                <a16:creationId xmlns:a16="http://schemas.microsoft.com/office/drawing/2014/main" id="{BF88CAD7-6F49-384E-A947-65D792A1A49B}"/>
              </a:ext>
            </a:extLst>
          </p:cNvPr>
          <p:cNvSpPr txBox="1"/>
          <p:nvPr/>
        </p:nvSpPr>
        <p:spPr>
          <a:xfrm>
            <a:off x="1406686" y="5971304"/>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Plus d’informations sur </a:t>
            </a:r>
            <a:r>
              <a:rPr lang="fr-CH" sz="1600" u="sng" dirty="0" err="1"/>
              <a:t>leprogrammebatiments.ch</a:t>
            </a:r>
            <a:endParaRPr lang="fr-CH" sz="1600" u="sng" dirty="0"/>
          </a:p>
        </p:txBody>
      </p:sp>
      <p:pic>
        <p:nvPicPr>
          <p:cNvPr id="12" name="Grafik 11">
            <a:extLst>
              <a:ext uri="{FF2B5EF4-FFF2-40B4-BE49-F238E27FC236}">
                <a16:creationId xmlns:a16="http://schemas.microsoft.com/office/drawing/2014/main" id="{4D93F6D6-81F3-424E-B4EA-2268CF4779E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1037146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043C5F15-A573-BB41-AB4E-DC3F6D95E383}"/>
              </a:ext>
            </a:extLst>
          </p:cNvPr>
          <p:cNvSpPr/>
          <p:nvPr/>
        </p:nvSpPr>
        <p:spPr>
          <a:xfrm>
            <a:off x="2999656" y="188640"/>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Autocollant «Pause»</a:t>
            </a:r>
          </a:p>
        </p:txBody>
      </p:sp>
      <p:pic>
        <p:nvPicPr>
          <p:cNvPr id="8" name="Bildplatzhalter 7">
            <a:extLst>
              <a:ext uri="{FF2B5EF4-FFF2-40B4-BE49-F238E27FC236}">
                <a16:creationId xmlns:a16="http://schemas.microsoft.com/office/drawing/2014/main" id="{78347C95-5414-8BF1-2273-53F72BAC3D5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5600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CEBA169B-BEF7-2B3D-4EA2-C7EB3551575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3" name="Titel 2">
            <a:extLst>
              <a:ext uri="{FF2B5EF4-FFF2-40B4-BE49-F238E27FC236}">
                <a16:creationId xmlns:a16="http://schemas.microsoft.com/office/drawing/2014/main" id="{38FFD63D-D514-418E-942A-2DC2E09A880B}"/>
              </a:ext>
            </a:extLst>
          </p:cNvPr>
          <p:cNvSpPr>
            <a:spLocks noGrp="1"/>
          </p:cNvSpPr>
          <p:nvPr>
            <p:ph type="title"/>
          </p:nvPr>
        </p:nvSpPr>
        <p:spPr>
          <a:xfrm>
            <a:off x="626989" y="5445224"/>
            <a:ext cx="9522543" cy="648072"/>
          </a:xfrm>
        </p:spPr>
        <p:txBody>
          <a:bodyPr/>
          <a:lstStyle/>
          <a:p>
            <a:r>
              <a:rPr lang="de-CH" dirty="0" err="1"/>
              <a:t>Systèmes</a:t>
            </a:r>
            <a:r>
              <a:rPr lang="de-CH" dirty="0"/>
              <a:t> de </a:t>
            </a:r>
            <a:r>
              <a:rPr lang="de-CH" dirty="0" err="1"/>
              <a:t>chauffage</a:t>
            </a:r>
            <a:r>
              <a:rPr lang="de-CH" dirty="0"/>
              <a:t> </a:t>
            </a:r>
            <a:r>
              <a:rPr lang="de-CH" dirty="0" err="1"/>
              <a:t>renouvelables</a:t>
            </a:r>
            <a:br>
              <a:rPr lang="de-CH" dirty="0"/>
            </a:br>
            <a:endParaRPr lang="de-CH" dirty="0"/>
          </a:p>
        </p:txBody>
      </p:sp>
      <p:sp>
        <p:nvSpPr>
          <p:cNvPr id="4" name="Foliennummernplatzhalter 3">
            <a:extLst>
              <a:ext uri="{FF2B5EF4-FFF2-40B4-BE49-F238E27FC236}">
                <a16:creationId xmlns:a16="http://schemas.microsoft.com/office/drawing/2014/main" id="{5430B116-8FCE-4B18-8CE0-94C5A17F4F8C}"/>
              </a:ext>
            </a:extLst>
          </p:cNvPr>
          <p:cNvSpPr>
            <a:spLocks noGrp="1"/>
          </p:cNvSpPr>
          <p:nvPr>
            <p:ph type="sldNum" sz="quarter" idx="12"/>
          </p:nvPr>
        </p:nvSpPr>
        <p:spPr/>
        <p:txBody>
          <a:bodyPr/>
          <a:lstStyle/>
          <a:p>
            <a:fld id="{442AD375-037F-43D0-B059-5172DA06796A}" type="slidenum">
              <a:rPr lang="de-CH" smtClean="0"/>
              <a:pPr/>
              <a:t>23</a:t>
            </a:fld>
            <a:endParaRPr lang="de-CH" dirty="0"/>
          </a:p>
        </p:txBody>
      </p:sp>
    </p:spTree>
    <p:extLst>
      <p:ext uri="{BB962C8B-B14F-4D97-AF65-F5344CB8AC3E}">
        <p14:creationId xmlns:p14="http://schemas.microsoft.com/office/powerpoint/2010/main" val="1762234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BADF1C3-A876-EE4D-A8CA-609D2B6FC118}"/>
              </a:ext>
            </a:extLst>
          </p:cNvPr>
          <p:cNvSpPr/>
          <p:nvPr/>
        </p:nvSpPr>
        <p:spPr>
          <a:xfrm>
            <a:off x="626686" y="2660301"/>
            <a:ext cx="11017224" cy="1926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a:extLst>
              <a:ext uri="{FF2B5EF4-FFF2-40B4-BE49-F238E27FC236}">
                <a16:creationId xmlns:a16="http://schemas.microsoft.com/office/drawing/2014/main" id="{241ED21E-F577-C845-A580-FDFBAC46CAB0}"/>
              </a:ext>
            </a:extLst>
          </p:cNvPr>
          <p:cNvCxnSpPr>
            <a:cxnSpLocks/>
          </p:cNvCxnSpPr>
          <p:nvPr/>
        </p:nvCxnSpPr>
        <p:spPr>
          <a:xfrm>
            <a:off x="1342110" y="2501812"/>
            <a:ext cx="0" cy="1503253"/>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69A7231-A144-BA40-B82E-EED6136A5543}"/>
              </a:ext>
            </a:extLst>
          </p:cNvPr>
          <p:cNvSpPr/>
          <p:nvPr/>
        </p:nvSpPr>
        <p:spPr>
          <a:xfrm>
            <a:off x="720653" y="3048330"/>
            <a:ext cx="786845" cy="6958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a:extLst>
              <a:ext uri="{FF2B5EF4-FFF2-40B4-BE49-F238E27FC236}">
                <a16:creationId xmlns:a16="http://schemas.microsoft.com/office/drawing/2014/main" id="{8917D01A-09FC-6F40-A7AA-68AAA8951F63}"/>
              </a:ext>
            </a:extLst>
          </p:cNvPr>
          <p:cNvSpPr/>
          <p:nvPr/>
        </p:nvSpPr>
        <p:spPr>
          <a:xfrm>
            <a:off x="5137158" y="2501812"/>
            <a:ext cx="2911134" cy="2911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b="1" dirty="0">
                <a:solidFill>
                  <a:schemeClr val="bg1"/>
                </a:solidFill>
              </a:rPr>
              <a:t>Planifier le </a:t>
            </a:r>
          </a:p>
          <a:p>
            <a:pPr algn="ctr"/>
            <a:r>
              <a:rPr lang="fr-CH" b="1" dirty="0">
                <a:solidFill>
                  <a:schemeClr val="bg1"/>
                </a:solidFill>
              </a:rPr>
              <a:t>remplacement</a:t>
            </a:r>
            <a:br>
              <a:rPr lang="fr-CH" b="1" dirty="0">
                <a:solidFill>
                  <a:schemeClr val="bg1"/>
                </a:solidFill>
              </a:rPr>
            </a:br>
            <a:r>
              <a:rPr lang="fr-CH" b="1" dirty="0">
                <a:solidFill>
                  <a:schemeClr val="bg1"/>
                </a:solidFill>
              </a:rPr>
              <a:t>à temps!</a:t>
            </a:r>
          </a:p>
          <a:p>
            <a:pPr algn="ctr"/>
            <a:endParaRPr lang="de-DE" sz="700" b="1" dirty="0">
              <a:solidFill>
                <a:schemeClr val="bg1"/>
              </a:solidFill>
            </a:endParaRPr>
          </a:p>
          <a:p>
            <a:pPr algn="ctr"/>
            <a:r>
              <a:rPr lang="fr-CH" b="1" dirty="0">
                <a:solidFill>
                  <a:schemeClr val="bg1"/>
                </a:solidFill>
              </a:rPr>
              <a:t>Avec </a:t>
            </a:r>
            <a:br>
              <a:rPr lang="fr-CH" b="1" dirty="0">
                <a:solidFill>
                  <a:schemeClr val="bg1"/>
                </a:solidFill>
              </a:rPr>
            </a:br>
            <a:r>
              <a:rPr lang="fr-CH" b="1" dirty="0">
                <a:solidFill>
                  <a:schemeClr val="bg1"/>
                </a:solidFill>
              </a:rPr>
              <a:t>le conseil incitatif de </a:t>
            </a:r>
            <a:br>
              <a:rPr lang="fr-CH" b="1" dirty="0">
                <a:solidFill>
                  <a:schemeClr val="bg1"/>
                </a:solidFill>
              </a:rPr>
            </a:br>
            <a:r>
              <a:rPr lang="fr-CH" b="1" dirty="0">
                <a:solidFill>
                  <a:schemeClr val="bg1"/>
                </a:solidFill>
              </a:rPr>
              <a:t>«chauffez renouvelable»</a:t>
            </a:r>
          </a:p>
          <a:p>
            <a:pPr algn="ctr"/>
            <a:endParaRPr lang="de-DE" b="1" dirty="0">
              <a:solidFill>
                <a:schemeClr val="bg1"/>
              </a:solidFill>
            </a:endParaRPr>
          </a:p>
          <a:p>
            <a:pPr algn="ctr"/>
            <a:endParaRPr lang="de-DE" b="1" dirty="0">
              <a:solidFill>
                <a:schemeClr val="bg1"/>
              </a:solidFill>
            </a:endParaRPr>
          </a:p>
          <a:p>
            <a:pPr algn="ctr"/>
            <a:endParaRPr lang="de-DE" b="1" dirty="0">
              <a:solidFill>
                <a:schemeClr val="bg1"/>
              </a:solidFill>
            </a:endParaRPr>
          </a:p>
        </p:txBody>
      </p:sp>
      <p:sp>
        <p:nvSpPr>
          <p:cNvPr id="2" name="Titel 1"/>
          <p:cNvSpPr>
            <a:spLocks noGrp="1"/>
          </p:cNvSpPr>
          <p:nvPr>
            <p:ph type="title"/>
          </p:nvPr>
        </p:nvSpPr>
        <p:spPr>
          <a:xfrm>
            <a:off x="630393" y="636438"/>
            <a:ext cx="11024108" cy="524311"/>
          </a:xfrm>
        </p:spPr>
        <p:txBody>
          <a:bodyPr/>
          <a:lstStyle/>
          <a:p>
            <a:r>
              <a:rPr lang="fr-CH" sz="3100" dirty="0"/>
              <a:t>Quels sont les systèmes de chauffage ACTUELS?</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4" name="Textplatzhalter 2">
            <a:extLst>
              <a:ext uri="{FF2B5EF4-FFF2-40B4-BE49-F238E27FC236}">
                <a16:creationId xmlns:a16="http://schemas.microsoft.com/office/drawing/2014/main" id="{70E8D67F-FCA7-4399-BB61-713C5E959B9E}"/>
              </a:ext>
            </a:extLst>
          </p:cNvPr>
          <p:cNvSpPr txBox="1">
            <a:spLocks/>
          </p:cNvSpPr>
          <p:nvPr/>
        </p:nvSpPr>
        <p:spPr>
          <a:xfrm>
            <a:off x="2886787" y="3443019"/>
            <a:ext cx="2059573" cy="625860"/>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L="0" indent="0">
              <a:lnSpc>
                <a:spcPts val="1900"/>
              </a:lnSpc>
              <a:spcBef>
                <a:spcPts val="0"/>
              </a:spcBef>
              <a:buFontTx/>
              <a:buNone/>
              <a:defRPr>
                <a:cs typeface="Arial" panose="020B0604020202020204" pitchFamily="34" charset="0"/>
              </a:defRPr>
            </a:lvl1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t>Chaleur à </a:t>
            </a:r>
            <a:b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br>
            <a: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t>distance</a:t>
            </a:r>
          </a:p>
        </p:txBody>
      </p:sp>
      <p:sp>
        <p:nvSpPr>
          <p:cNvPr id="33" name="Rechteck 32">
            <a:extLst>
              <a:ext uri="{FF2B5EF4-FFF2-40B4-BE49-F238E27FC236}">
                <a16:creationId xmlns:a16="http://schemas.microsoft.com/office/drawing/2014/main" id="{E71DBB53-9901-2F4E-A6F8-DC5D5CD74A9E}"/>
              </a:ext>
            </a:extLst>
          </p:cNvPr>
          <p:cNvSpPr/>
          <p:nvPr/>
        </p:nvSpPr>
        <p:spPr>
          <a:xfrm>
            <a:off x="483324" y="1623168"/>
            <a:ext cx="1796904" cy="8219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base">
              <a:spcAft>
                <a:spcPct val="0"/>
              </a:spcAft>
            </a:pPr>
            <a:r>
              <a:rPr lang="fr-CH" sz="2000" dirty="0">
                <a:solidFill>
                  <a:schemeClr val="tx1"/>
                </a:solidFill>
                <a:latin typeface="Arial" panose="020B0604020202020204"/>
                <a:cs typeface="Arial" panose="020B0604020202020204" pitchFamily="34" charset="0"/>
              </a:rPr>
              <a:t>Ancien système de production de chaleur</a:t>
            </a:r>
          </a:p>
        </p:txBody>
      </p:sp>
      <p:sp>
        <p:nvSpPr>
          <p:cNvPr id="48" name="Rechteck 47">
            <a:extLst>
              <a:ext uri="{FF2B5EF4-FFF2-40B4-BE49-F238E27FC236}">
                <a16:creationId xmlns:a16="http://schemas.microsoft.com/office/drawing/2014/main" id="{2BC26783-9004-BE4A-ABF7-F4B6CF46C71E}"/>
              </a:ext>
            </a:extLst>
          </p:cNvPr>
          <p:cNvSpPr/>
          <p:nvPr/>
        </p:nvSpPr>
        <p:spPr>
          <a:xfrm>
            <a:off x="3048673" y="1824315"/>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fr-CH" sz="2000" dirty="0">
                <a:solidFill>
                  <a:schemeClr val="tx1"/>
                </a:solidFill>
                <a:latin typeface="Arial" panose="020B0604020202020204"/>
                <a:cs typeface="Arial" panose="020B0604020202020204" pitchFamily="34" charset="0"/>
              </a:rPr>
              <a:t>Chauffages fossiles</a:t>
            </a:r>
          </a:p>
          <a:p>
            <a:pPr algn="ctr" fontAlgn="base">
              <a:spcAft>
                <a:spcPct val="0"/>
              </a:spcAft>
            </a:pPr>
            <a:r>
              <a:rPr lang="fr-CH" sz="1400" dirty="0">
                <a:solidFill>
                  <a:schemeClr val="tx1"/>
                </a:solidFill>
                <a:latin typeface="Arial" panose="020B0604020202020204"/>
                <a:cs typeface="Arial" panose="020B0604020202020204" pitchFamily="34" charset="0"/>
              </a:rPr>
              <a:t>Mazout ou gaz</a:t>
            </a:r>
          </a:p>
        </p:txBody>
      </p:sp>
      <p:sp>
        <p:nvSpPr>
          <p:cNvPr id="51" name="Rechteck 50">
            <a:extLst>
              <a:ext uri="{FF2B5EF4-FFF2-40B4-BE49-F238E27FC236}">
                <a16:creationId xmlns:a16="http://schemas.microsoft.com/office/drawing/2014/main" id="{378FE888-0D2E-E340-9468-CDA7C0331A06}"/>
              </a:ext>
            </a:extLst>
          </p:cNvPr>
          <p:cNvSpPr/>
          <p:nvPr/>
        </p:nvSpPr>
        <p:spPr>
          <a:xfrm>
            <a:off x="6706484" y="1825753"/>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fr-CH" sz="2000" dirty="0">
                <a:solidFill>
                  <a:schemeClr val="tx1"/>
                </a:solidFill>
                <a:latin typeface="Arial" panose="020B0604020202020204"/>
                <a:cs typeface="Arial" panose="020B0604020202020204" pitchFamily="34" charset="0"/>
              </a:rPr>
              <a:t>Chauffages électriques directs</a:t>
            </a:r>
          </a:p>
        </p:txBody>
      </p:sp>
      <p:sp>
        <p:nvSpPr>
          <p:cNvPr id="52" name="Rechteck 51">
            <a:extLst>
              <a:ext uri="{FF2B5EF4-FFF2-40B4-BE49-F238E27FC236}">
                <a16:creationId xmlns:a16="http://schemas.microsoft.com/office/drawing/2014/main" id="{94C17B96-471B-F54F-9764-33CA9D755118}"/>
              </a:ext>
            </a:extLst>
          </p:cNvPr>
          <p:cNvSpPr/>
          <p:nvPr/>
        </p:nvSpPr>
        <p:spPr>
          <a:xfrm>
            <a:off x="533999" y="4048878"/>
            <a:ext cx="1693615" cy="80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2000" dirty="0">
                <a:solidFill>
                  <a:schemeClr val="accent2"/>
                </a:solidFill>
              </a:rPr>
              <a:t>Système de chauffage </a:t>
            </a:r>
            <a:br>
              <a:rPr lang="fr-CH" sz="2000" dirty="0">
                <a:solidFill>
                  <a:schemeClr val="accent2"/>
                </a:solidFill>
              </a:rPr>
            </a:br>
            <a:r>
              <a:rPr lang="fr-CH" sz="2000" dirty="0">
                <a:solidFill>
                  <a:schemeClr val="accent2"/>
                </a:solidFill>
              </a:rPr>
              <a:t>renouvelable</a:t>
            </a:r>
          </a:p>
        </p:txBody>
      </p:sp>
      <p:sp>
        <p:nvSpPr>
          <p:cNvPr id="53" name="Rechteck 52">
            <a:extLst>
              <a:ext uri="{FF2B5EF4-FFF2-40B4-BE49-F238E27FC236}">
                <a16:creationId xmlns:a16="http://schemas.microsoft.com/office/drawing/2014/main" id="{9EA1C458-FD97-BF43-9A4C-2A611070DB0A}"/>
              </a:ext>
            </a:extLst>
          </p:cNvPr>
          <p:cNvSpPr/>
          <p:nvPr/>
        </p:nvSpPr>
        <p:spPr>
          <a:xfrm>
            <a:off x="5192823" y="3440155"/>
            <a:ext cx="2874888"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p:txBody>
      </p:sp>
      <p:pic>
        <p:nvPicPr>
          <p:cNvPr id="55" name="Grafik 54">
            <a:extLst>
              <a:ext uri="{FF2B5EF4-FFF2-40B4-BE49-F238E27FC236}">
                <a16:creationId xmlns:a16="http://schemas.microsoft.com/office/drawing/2014/main" id="{E966C71E-43B6-1F49-90A3-9CC1F3607A7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07908" y="4311710"/>
            <a:ext cx="952500" cy="952500"/>
          </a:xfrm>
          <a:prstGeom prst="rect">
            <a:avLst/>
          </a:prstGeom>
        </p:spPr>
      </p:pic>
      <p:sp>
        <p:nvSpPr>
          <p:cNvPr id="57" name="Textplatzhalter 2">
            <a:extLst>
              <a:ext uri="{FF2B5EF4-FFF2-40B4-BE49-F238E27FC236}">
                <a16:creationId xmlns:a16="http://schemas.microsoft.com/office/drawing/2014/main" id="{32EF74D3-882D-C143-A700-DB8D597511D2}"/>
              </a:ext>
            </a:extLst>
          </p:cNvPr>
          <p:cNvSpPr txBox="1">
            <a:spLocks/>
          </p:cNvSpPr>
          <p:nvPr/>
        </p:nvSpPr>
        <p:spPr>
          <a:xfrm>
            <a:off x="3410965" y="4754280"/>
            <a:ext cx="2059573" cy="1195753"/>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pPr algn="l"/>
            <a:r>
              <a:rPr lang="fr-CH" dirty="0">
                <a:solidFill>
                  <a:schemeClr val="tx1"/>
                </a:solidFill>
              </a:rPr>
              <a:t>Chauffages à bois</a:t>
            </a:r>
          </a:p>
          <a:p>
            <a:pPr algn="l">
              <a:lnSpc>
                <a:spcPts val="2160"/>
              </a:lnSpc>
              <a:spcAft>
                <a:spcPts val="600"/>
              </a:spcAft>
              <a:buClr>
                <a:schemeClr val="accent1"/>
              </a:buClr>
            </a:pPr>
            <a:r>
              <a:rPr lang="fr-CH" sz="1400" dirty="0">
                <a:solidFill>
                  <a:schemeClr val="tx1"/>
                </a:solidFill>
              </a:rPr>
              <a:t>• Pellets</a:t>
            </a:r>
            <a:br>
              <a:rPr lang="fr-CH" sz="1400" dirty="0">
                <a:solidFill>
                  <a:schemeClr val="tx1"/>
                </a:solidFill>
              </a:rPr>
            </a:br>
            <a:r>
              <a:rPr lang="fr-CH" sz="1400" dirty="0">
                <a:solidFill>
                  <a:schemeClr val="tx1"/>
                </a:solidFill>
              </a:rPr>
              <a:t>• Bûches</a:t>
            </a:r>
            <a:br>
              <a:rPr lang="fr-CH" sz="1400" dirty="0">
                <a:solidFill>
                  <a:schemeClr val="tx1"/>
                </a:solidFill>
              </a:rPr>
            </a:br>
            <a:r>
              <a:rPr lang="fr-CH" sz="1400" dirty="0">
                <a:solidFill>
                  <a:schemeClr val="tx1"/>
                </a:solidFill>
              </a:rPr>
              <a:t>• Copeaux</a:t>
            </a:r>
          </a:p>
          <a:p>
            <a:endParaRPr lang="de-CH" dirty="0">
              <a:solidFill>
                <a:schemeClr val="tx1"/>
              </a:solidFill>
            </a:endParaRPr>
          </a:p>
          <a:p>
            <a:endParaRPr lang="de-CH" dirty="0">
              <a:solidFill>
                <a:schemeClr val="tx1"/>
              </a:solidFill>
            </a:endParaRPr>
          </a:p>
        </p:txBody>
      </p:sp>
      <p:sp>
        <p:nvSpPr>
          <p:cNvPr id="59" name="Textplatzhalter 2">
            <a:extLst>
              <a:ext uri="{FF2B5EF4-FFF2-40B4-BE49-F238E27FC236}">
                <a16:creationId xmlns:a16="http://schemas.microsoft.com/office/drawing/2014/main" id="{FE86D664-8B78-274B-8ED7-426CC8BC345F}"/>
              </a:ext>
            </a:extLst>
          </p:cNvPr>
          <p:cNvSpPr txBox="1">
            <a:spLocks/>
          </p:cNvSpPr>
          <p:nvPr/>
        </p:nvSpPr>
        <p:spPr>
          <a:xfrm>
            <a:off x="5371726" y="5628145"/>
            <a:ext cx="1995327" cy="783753"/>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b"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Solaire thermique </a:t>
            </a:r>
            <a:br>
              <a:rPr lang="fr-CH" dirty="0">
                <a:solidFill>
                  <a:schemeClr val="tx1"/>
                </a:solidFill>
              </a:rPr>
            </a:br>
            <a:r>
              <a:rPr lang="fr-CH" sz="1400" dirty="0">
                <a:solidFill>
                  <a:schemeClr val="tx1"/>
                </a:solidFill>
              </a:rPr>
              <a:t>comme appoint </a:t>
            </a:r>
          </a:p>
          <a:p>
            <a:r>
              <a:rPr lang="fr-CH" sz="1400" dirty="0">
                <a:solidFill>
                  <a:schemeClr val="tx1"/>
                </a:solidFill>
              </a:rPr>
              <a:t>pour le chauffage</a:t>
            </a:r>
          </a:p>
        </p:txBody>
      </p:sp>
      <p:sp>
        <p:nvSpPr>
          <p:cNvPr id="60" name="Textplatzhalter 2">
            <a:extLst>
              <a:ext uri="{FF2B5EF4-FFF2-40B4-BE49-F238E27FC236}">
                <a16:creationId xmlns:a16="http://schemas.microsoft.com/office/drawing/2014/main" id="{B5E338E5-E6F2-8A4A-9C96-9B4D94274282}"/>
              </a:ext>
            </a:extLst>
          </p:cNvPr>
          <p:cNvSpPr txBox="1">
            <a:spLocks/>
          </p:cNvSpPr>
          <p:nvPr/>
        </p:nvSpPr>
        <p:spPr>
          <a:xfrm>
            <a:off x="8038933" y="5439597"/>
            <a:ext cx="2059573" cy="58042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Pompe à chaleur </a:t>
            </a:r>
            <a:br>
              <a:rPr lang="fr-CH" dirty="0">
                <a:solidFill>
                  <a:schemeClr val="tx1"/>
                </a:solidFill>
              </a:rPr>
            </a:br>
            <a:r>
              <a:rPr lang="fr-CH" sz="1400" dirty="0">
                <a:solidFill>
                  <a:schemeClr val="tx1"/>
                </a:solidFill>
              </a:rPr>
              <a:t>air/eau</a:t>
            </a:r>
          </a:p>
        </p:txBody>
      </p:sp>
      <p:sp>
        <p:nvSpPr>
          <p:cNvPr id="61" name="Textplatzhalter 2">
            <a:extLst>
              <a:ext uri="{FF2B5EF4-FFF2-40B4-BE49-F238E27FC236}">
                <a16:creationId xmlns:a16="http://schemas.microsoft.com/office/drawing/2014/main" id="{E865E9A2-87B2-F74A-8DDF-5C55D5EA7891}"/>
              </a:ext>
            </a:extLst>
          </p:cNvPr>
          <p:cNvSpPr txBox="1">
            <a:spLocks/>
          </p:cNvSpPr>
          <p:nvPr/>
        </p:nvSpPr>
        <p:spPr>
          <a:xfrm>
            <a:off x="7972779" y="3346878"/>
            <a:ext cx="2333705" cy="855396"/>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Pompe à chaleur </a:t>
            </a:r>
            <a:br>
              <a:rPr lang="fr-CH" dirty="0">
                <a:solidFill>
                  <a:schemeClr val="tx1"/>
                </a:solidFill>
              </a:rPr>
            </a:br>
            <a:r>
              <a:rPr lang="fr-CH" sz="1400" dirty="0">
                <a:solidFill>
                  <a:schemeClr val="tx1"/>
                </a:solidFill>
              </a:rPr>
              <a:t>à</a:t>
            </a:r>
            <a:r>
              <a:rPr lang="fr-CH" dirty="0">
                <a:solidFill>
                  <a:schemeClr val="tx1"/>
                </a:solidFill>
              </a:rPr>
              <a:t> </a:t>
            </a:r>
            <a:r>
              <a:rPr lang="fr-CH" sz="1400" dirty="0">
                <a:solidFill>
                  <a:schemeClr val="tx1"/>
                </a:solidFill>
              </a:rPr>
              <a:t>sondes géothermiques</a:t>
            </a:r>
          </a:p>
          <a:p>
            <a:r>
              <a:rPr lang="fr-CH" sz="1400" dirty="0">
                <a:solidFill>
                  <a:schemeClr val="tx1"/>
                </a:solidFill>
              </a:rPr>
              <a:t>eaux souterraines</a:t>
            </a:r>
          </a:p>
        </p:txBody>
      </p:sp>
      <p:sp>
        <p:nvSpPr>
          <p:cNvPr id="30" name="Oval 29">
            <a:extLst>
              <a:ext uri="{FF2B5EF4-FFF2-40B4-BE49-F238E27FC236}">
                <a16:creationId xmlns:a16="http://schemas.microsoft.com/office/drawing/2014/main" id="{018F37F3-D8CE-854A-9380-C18F5FD0DD84}"/>
              </a:ext>
            </a:extLst>
          </p:cNvPr>
          <p:cNvSpPr/>
          <p:nvPr/>
        </p:nvSpPr>
        <p:spPr>
          <a:xfrm>
            <a:off x="5158804" y="2658863"/>
            <a:ext cx="2942925" cy="29429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a:solidFill>
                  <a:schemeClr val="accent1"/>
                </a:solidFill>
              </a:rPr>
              <a:t> </a:t>
            </a:r>
          </a:p>
        </p:txBody>
      </p:sp>
      <p:cxnSp>
        <p:nvCxnSpPr>
          <p:cNvPr id="42" name="Gerade Verbindung mit Pfeil 41">
            <a:extLst>
              <a:ext uri="{FF2B5EF4-FFF2-40B4-BE49-F238E27FC236}">
                <a16:creationId xmlns:a16="http://schemas.microsoft.com/office/drawing/2014/main" id="{1EDBE60F-936C-7645-B27A-84CB4CACFC16}"/>
              </a:ext>
            </a:extLst>
          </p:cNvPr>
          <p:cNvCxnSpPr>
            <a:cxnSpLocks/>
          </p:cNvCxnSpPr>
          <p:nvPr/>
        </p:nvCxnSpPr>
        <p:spPr>
          <a:xfrm>
            <a:off x="5470538"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Gerade Verbindung mit Pfeil 34">
            <a:extLst>
              <a:ext uri="{FF2B5EF4-FFF2-40B4-BE49-F238E27FC236}">
                <a16:creationId xmlns:a16="http://schemas.microsoft.com/office/drawing/2014/main" id="{F507154A-1B98-CE4A-938B-CBB9EE9F510F}"/>
              </a:ext>
            </a:extLst>
          </p:cNvPr>
          <p:cNvCxnSpPr>
            <a:cxnSpLocks/>
          </p:cNvCxnSpPr>
          <p:nvPr/>
        </p:nvCxnSpPr>
        <p:spPr>
          <a:xfrm flipH="1">
            <a:off x="7425874"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platzhalter 2">
            <a:extLst>
              <a:ext uri="{FF2B5EF4-FFF2-40B4-BE49-F238E27FC236}">
                <a16:creationId xmlns:a16="http://schemas.microsoft.com/office/drawing/2014/main" id="{9A8AE0E6-0916-284F-B041-C627B53DDF04}"/>
              </a:ext>
            </a:extLst>
          </p:cNvPr>
          <p:cNvSpPr txBox="1">
            <a:spLocks/>
          </p:cNvSpPr>
          <p:nvPr/>
        </p:nvSpPr>
        <p:spPr>
          <a:xfrm>
            <a:off x="8067711" y="4601947"/>
            <a:ext cx="2559582"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sz="1400" dirty="0">
                <a:solidFill>
                  <a:schemeClr val="tx1"/>
                </a:solidFill>
              </a:rPr>
              <a:t>Approvisionnement en </a:t>
            </a:r>
          </a:p>
          <a:p>
            <a:r>
              <a:rPr lang="fr-CH" sz="1400" dirty="0">
                <a:solidFill>
                  <a:schemeClr val="tx1"/>
                </a:solidFill>
              </a:rPr>
              <a:t>électricité par du photovoltaïque</a:t>
            </a:r>
          </a:p>
        </p:txBody>
      </p:sp>
      <p:cxnSp>
        <p:nvCxnSpPr>
          <p:cNvPr id="34" name="Gerade Verbindung mit Pfeil 33">
            <a:extLst>
              <a:ext uri="{FF2B5EF4-FFF2-40B4-BE49-F238E27FC236}">
                <a16:creationId xmlns:a16="http://schemas.microsoft.com/office/drawing/2014/main" id="{90FEC08C-7D95-5A44-89C3-93327A9029EC}"/>
              </a:ext>
            </a:extLst>
          </p:cNvPr>
          <p:cNvCxnSpPr>
            <a:cxnSpLocks/>
          </p:cNvCxnSpPr>
          <p:nvPr/>
        </p:nvCxnSpPr>
        <p:spPr>
          <a:xfrm flipH="1" flipV="1">
            <a:off x="9549862" y="4268825"/>
            <a:ext cx="103116" cy="26657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32B03CE-D8E1-C64C-9DDD-3C14ABAA03EB}"/>
              </a:ext>
            </a:extLst>
          </p:cNvPr>
          <p:cNvCxnSpPr>
            <a:cxnSpLocks/>
          </p:cNvCxnSpPr>
          <p:nvPr/>
        </p:nvCxnSpPr>
        <p:spPr>
          <a:xfrm flipH="1">
            <a:off x="9408751" y="5168934"/>
            <a:ext cx="187783" cy="213207"/>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7" name="Grafik 36">
            <a:extLst>
              <a:ext uri="{FF2B5EF4-FFF2-40B4-BE49-F238E27FC236}">
                <a16:creationId xmlns:a16="http://schemas.microsoft.com/office/drawing/2014/main" id="{E16A5FA9-9252-99EB-135D-843E31E1B20E}"/>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150465" y="3346878"/>
            <a:ext cx="702000" cy="702000"/>
          </a:xfrm>
          <a:prstGeom prst="rect">
            <a:avLst/>
          </a:prstGeom>
        </p:spPr>
      </p:pic>
      <p:pic>
        <p:nvPicPr>
          <p:cNvPr id="39" name="Grafik 38">
            <a:extLst>
              <a:ext uri="{FF2B5EF4-FFF2-40B4-BE49-F238E27FC236}">
                <a16:creationId xmlns:a16="http://schemas.microsoft.com/office/drawing/2014/main" id="{61ECFEFB-D5E8-3ADF-3349-93F45B860A68}"/>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324313" y="5587128"/>
            <a:ext cx="702000" cy="702000"/>
          </a:xfrm>
          <a:prstGeom prst="rect">
            <a:avLst/>
          </a:prstGeom>
        </p:spPr>
      </p:pic>
      <p:pic>
        <p:nvPicPr>
          <p:cNvPr id="40" name="Grafik 39">
            <a:extLst>
              <a:ext uri="{FF2B5EF4-FFF2-40B4-BE49-F238E27FC236}">
                <a16:creationId xmlns:a16="http://schemas.microsoft.com/office/drawing/2014/main" id="{C8DDDDDB-A6D1-69FD-EB04-49917D03543E}"/>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89884" y="3048330"/>
            <a:ext cx="702145" cy="702145"/>
          </a:xfrm>
          <a:prstGeom prst="rect">
            <a:avLst/>
          </a:prstGeom>
        </p:spPr>
      </p:pic>
      <p:pic>
        <p:nvPicPr>
          <p:cNvPr id="41" name="Grafik 40">
            <a:extLst>
              <a:ext uri="{FF2B5EF4-FFF2-40B4-BE49-F238E27FC236}">
                <a16:creationId xmlns:a16="http://schemas.microsoft.com/office/drawing/2014/main" id="{C37628D7-18E5-CB56-1816-97B448756BD2}"/>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603762" y="4397124"/>
            <a:ext cx="749738" cy="749738"/>
          </a:xfrm>
          <a:prstGeom prst="rect">
            <a:avLst/>
          </a:prstGeom>
        </p:spPr>
      </p:pic>
      <p:pic>
        <p:nvPicPr>
          <p:cNvPr id="43" name="Grafik 42">
            <a:extLst>
              <a:ext uri="{FF2B5EF4-FFF2-40B4-BE49-F238E27FC236}">
                <a16:creationId xmlns:a16="http://schemas.microsoft.com/office/drawing/2014/main" id="{8D66B313-3E6B-2013-3657-A22A25D79730}"/>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713724" y="3402919"/>
            <a:ext cx="702000" cy="702000"/>
          </a:xfrm>
          <a:prstGeom prst="rect">
            <a:avLst/>
          </a:prstGeom>
        </p:spPr>
      </p:pic>
      <p:pic>
        <p:nvPicPr>
          <p:cNvPr id="44" name="Grafik 43">
            <a:extLst>
              <a:ext uri="{FF2B5EF4-FFF2-40B4-BE49-F238E27FC236}">
                <a16:creationId xmlns:a16="http://schemas.microsoft.com/office/drawing/2014/main" id="{DC4F1101-D107-4FE8-86FC-6AF45ACD2C37}"/>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2773595" y="4633830"/>
            <a:ext cx="702000" cy="702000"/>
          </a:xfrm>
          <a:prstGeom prst="rect">
            <a:avLst/>
          </a:prstGeom>
        </p:spPr>
      </p:pic>
      <p:pic>
        <p:nvPicPr>
          <p:cNvPr id="45" name="Grafik 44">
            <a:extLst>
              <a:ext uri="{FF2B5EF4-FFF2-40B4-BE49-F238E27FC236}">
                <a16:creationId xmlns:a16="http://schemas.microsoft.com/office/drawing/2014/main" id="{AB13273F-C2B9-668E-FFF1-29DDC28D1237}"/>
              </a:ext>
            </a:extLst>
          </p:cNvPr>
          <p:cNvPicPr>
            <a:picLocks noChangeAspect="1"/>
          </p:cNvPicPr>
          <p:nvPr/>
        </p:nvPicPr>
        <p:blipFill>
          <a:blip r:embed="rId16">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10010380" y="5314070"/>
            <a:ext cx="702000" cy="702000"/>
          </a:xfrm>
          <a:prstGeom prst="rect">
            <a:avLst/>
          </a:prstGeom>
        </p:spPr>
      </p:pic>
    </p:spTree>
    <p:extLst>
      <p:ext uri="{BB962C8B-B14F-4D97-AF65-F5344CB8AC3E}">
        <p14:creationId xmlns:p14="http://schemas.microsoft.com/office/powerpoint/2010/main" val="2324652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025447" cy="555088"/>
          </a:xfrm>
        </p:spPr>
        <p:txBody>
          <a:bodyPr/>
          <a:lstStyle/>
          <a:p>
            <a:r>
              <a:rPr lang="fr-CH" dirty="0"/>
              <a:t>Pompe à chaleur</a:t>
            </a:r>
          </a:p>
        </p:txBody>
      </p:sp>
      <p:sp>
        <p:nvSpPr>
          <p:cNvPr id="5" name="Textfeld 4"/>
          <p:cNvSpPr txBox="1"/>
          <p:nvPr/>
        </p:nvSpPr>
        <p:spPr>
          <a:xfrm>
            <a:off x="6816080" y="2348880"/>
            <a:ext cx="4768889" cy="304698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En principe, les pompes à chaleur fonctionnent comme un réfrigérateur, mais à l’envers: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alors que le réfrigérateur extrait la chaleur de l’intérieur et la rejette à l’extérieur, la pompe à chaleur puise son énergie dans l’air, le sol ou l’eau pour la redonner à la maison.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prstClr val="black"/>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Fonctionnement:</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Pompe à chaleur à air</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Pompe à chaleur à sondes géothermiques</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lang="fr-CH" dirty="0">
                <a:solidFill>
                  <a:prstClr val="black"/>
                </a:solidFill>
                <a:latin typeface="Arial" panose="020B0604020202020204"/>
              </a:rPr>
              <a:t>Pompes à chaleur à eaux souterraines</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B10F7F63-FDC4-3A4A-B652-02F443DC9C8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Lst>
          </a:blip>
          <a:srcRect l="19925" r="11439"/>
          <a:stretch/>
        </p:blipFill>
        <p:spPr>
          <a:xfrm>
            <a:off x="335360" y="1412776"/>
            <a:ext cx="5998068" cy="4176464"/>
          </a:xfrm>
          <a:prstGeom prst="rect">
            <a:avLst/>
          </a:prstGeom>
        </p:spPr>
      </p:pic>
      <p:sp>
        <p:nvSpPr>
          <p:cNvPr id="8" name="Textfeld 7">
            <a:extLst>
              <a:ext uri="{FF2B5EF4-FFF2-40B4-BE49-F238E27FC236}">
                <a16:creationId xmlns:a16="http://schemas.microsoft.com/office/drawing/2014/main" id="{BBEC7F62-DA04-9D46-AD6B-D89C0B4DCF85}"/>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a:t>Vidéo explicative et plus d’informations sur </a:t>
            </a:r>
            <a:br>
              <a:rPr lang="fr-CH" sz="1600"/>
            </a:br>
            <a:r>
              <a:rPr lang="fr-CH" sz="1600" u="sng"/>
              <a:t>chauffezrenouvelable.ch</a:t>
            </a:r>
          </a:p>
        </p:txBody>
      </p:sp>
      <p:pic>
        <p:nvPicPr>
          <p:cNvPr id="11" name="Grafik 10">
            <a:extLst>
              <a:ext uri="{FF2B5EF4-FFF2-40B4-BE49-F238E27FC236}">
                <a16:creationId xmlns:a16="http://schemas.microsoft.com/office/drawing/2014/main" id="{9C9B4126-940B-0F44-A45D-D23832BD197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50367" y="5727912"/>
            <a:ext cx="733007" cy="733007"/>
          </a:xfrm>
          <a:prstGeom prst="rect">
            <a:avLst/>
          </a:prstGeom>
        </p:spPr>
      </p:pic>
      <p:sp>
        <p:nvSpPr>
          <p:cNvPr id="2" name="Textfeld 1">
            <a:extLst>
              <a:ext uri="{FF2B5EF4-FFF2-40B4-BE49-F238E27FC236}">
                <a16:creationId xmlns:a16="http://schemas.microsoft.com/office/drawing/2014/main" id="{2559B546-D1AA-C53A-E0FD-BC8F2779047A}"/>
              </a:ext>
            </a:extLst>
          </p:cNvPr>
          <p:cNvSpPr txBox="1"/>
          <p:nvPr/>
        </p:nvSpPr>
        <p:spPr>
          <a:xfrm>
            <a:off x="2495600" y="1484784"/>
            <a:ext cx="1000274" cy="256674"/>
          </a:xfrm>
          <a:prstGeom prst="rect">
            <a:avLst/>
          </a:prstGeom>
          <a:solidFill>
            <a:schemeClr val="bg1"/>
          </a:solidFill>
        </p:spPr>
        <p:txBody>
          <a:bodyPr wrap="none" lIns="0" tIns="0" rIns="0" bIns="0" rtlCol="0">
            <a:noAutofit/>
          </a:bodyPr>
          <a:lstStyle/>
          <a:p>
            <a:r>
              <a:rPr lang="de-DE" sz="1200" dirty="0">
                <a:solidFill>
                  <a:srgbClr val="FFD970"/>
                </a:solidFill>
              </a:rPr>
              <a:t>ÉLECTRICITÉ</a:t>
            </a:r>
          </a:p>
        </p:txBody>
      </p:sp>
      <p:sp>
        <p:nvSpPr>
          <p:cNvPr id="12" name="Textfeld 11">
            <a:extLst>
              <a:ext uri="{FF2B5EF4-FFF2-40B4-BE49-F238E27FC236}">
                <a16:creationId xmlns:a16="http://schemas.microsoft.com/office/drawing/2014/main" id="{B2FF103B-2B0F-FF31-6544-68CB30F2F84D}"/>
              </a:ext>
            </a:extLst>
          </p:cNvPr>
          <p:cNvSpPr txBox="1"/>
          <p:nvPr/>
        </p:nvSpPr>
        <p:spPr>
          <a:xfrm>
            <a:off x="652958" y="1844824"/>
            <a:ext cx="1318580" cy="360040"/>
          </a:xfrm>
          <a:prstGeom prst="rect">
            <a:avLst/>
          </a:prstGeom>
          <a:solidFill>
            <a:schemeClr val="bg1"/>
          </a:solidFill>
        </p:spPr>
        <p:txBody>
          <a:bodyPr wrap="none" lIns="0" tIns="0" rIns="0" bIns="0" rtlCol="0">
            <a:noAutofit/>
          </a:bodyPr>
          <a:lstStyle/>
          <a:p>
            <a:pPr algn="ctr"/>
            <a:r>
              <a:rPr lang="de-DE" sz="1200" dirty="0">
                <a:solidFill>
                  <a:srgbClr val="758D7B"/>
                </a:solidFill>
              </a:rPr>
              <a:t>CHALEUR DE</a:t>
            </a:r>
            <a:br>
              <a:rPr lang="de-DE" sz="1200" dirty="0">
                <a:solidFill>
                  <a:srgbClr val="758D7B"/>
                </a:solidFill>
              </a:rPr>
            </a:br>
            <a:r>
              <a:rPr lang="de-DE" sz="1200" dirty="0">
                <a:solidFill>
                  <a:srgbClr val="758D7B"/>
                </a:solidFill>
              </a:rPr>
              <a:t>L‘ENVIRONNEMENT</a:t>
            </a:r>
          </a:p>
        </p:txBody>
      </p:sp>
      <p:sp>
        <p:nvSpPr>
          <p:cNvPr id="13" name="Textfeld 12">
            <a:extLst>
              <a:ext uri="{FF2B5EF4-FFF2-40B4-BE49-F238E27FC236}">
                <a16:creationId xmlns:a16="http://schemas.microsoft.com/office/drawing/2014/main" id="{6B94F4A6-E83C-68B4-9209-76F1FBCFB849}"/>
              </a:ext>
            </a:extLst>
          </p:cNvPr>
          <p:cNvSpPr txBox="1"/>
          <p:nvPr/>
        </p:nvSpPr>
        <p:spPr>
          <a:xfrm>
            <a:off x="4583832" y="2918813"/>
            <a:ext cx="2160240" cy="582195"/>
          </a:xfrm>
          <a:prstGeom prst="rect">
            <a:avLst/>
          </a:prstGeom>
          <a:solidFill>
            <a:schemeClr val="bg1"/>
          </a:solidFill>
        </p:spPr>
        <p:txBody>
          <a:bodyPr wrap="none" lIns="0" tIns="0" rIns="0" bIns="0" rtlCol="0">
            <a:noAutofit/>
          </a:bodyPr>
          <a:lstStyle/>
          <a:p>
            <a:r>
              <a:rPr lang="de-DE" sz="1200" dirty="0">
                <a:solidFill>
                  <a:srgbClr val="B8ADA8"/>
                </a:solidFill>
              </a:rPr>
              <a:t>CHALEUR POUR </a:t>
            </a:r>
            <a:br>
              <a:rPr lang="de-DE" sz="1200" dirty="0">
                <a:solidFill>
                  <a:srgbClr val="B8ADA8"/>
                </a:solidFill>
              </a:rPr>
            </a:br>
            <a:r>
              <a:rPr lang="de-DE" sz="1200" dirty="0">
                <a:solidFill>
                  <a:srgbClr val="B8ADA8"/>
                </a:solidFill>
              </a:rPr>
              <a:t>LE CHAUFFAGE </a:t>
            </a:r>
            <a:br>
              <a:rPr lang="de-DE" sz="1200" dirty="0">
                <a:solidFill>
                  <a:srgbClr val="B8ADA8"/>
                </a:solidFill>
              </a:rPr>
            </a:br>
            <a:r>
              <a:rPr lang="de-DE" sz="1200" dirty="0">
                <a:solidFill>
                  <a:srgbClr val="B8ADA8"/>
                </a:solidFill>
              </a:rPr>
              <a:t>ET L‘EAU CHAUDE</a:t>
            </a:r>
          </a:p>
        </p:txBody>
      </p:sp>
    </p:spTree>
    <p:extLst>
      <p:ext uri="{BB962C8B-B14F-4D97-AF65-F5344CB8AC3E}">
        <p14:creationId xmlns:p14="http://schemas.microsoft.com/office/powerpoint/2010/main" val="2586575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26</a:t>
            </a:fld>
            <a:endParaRPr lang="de-CH"/>
          </a:p>
        </p:txBody>
      </p:sp>
      <p:sp>
        <p:nvSpPr>
          <p:cNvPr id="4" name="Titel 3"/>
          <p:cNvSpPr>
            <a:spLocks noGrp="1"/>
          </p:cNvSpPr>
          <p:nvPr>
            <p:ph type="title"/>
          </p:nvPr>
        </p:nvSpPr>
        <p:spPr>
          <a:xfrm>
            <a:off x="630393" y="636438"/>
            <a:ext cx="4025447" cy="555088"/>
          </a:xfrm>
        </p:spPr>
        <p:txBody>
          <a:bodyPr/>
          <a:lstStyle/>
          <a:p>
            <a:r>
              <a:rPr lang="fr-CH" dirty="0"/>
              <a:t>Pompe à chaleur</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540678"/>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Pompe à chaleur air/eau</a:t>
            </a:r>
          </a:p>
          <a:p>
            <a:pPr marL="177800" indent="-177800">
              <a:lnSpc>
                <a:spcPts val="2160"/>
              </a:lnSpc>
              <a:spcAft>
                <a:spcPts val="600"/>
              </a:spcAft>
              <a:buClr>
                <a:schemeClr val="accent2"/>
              </a:buClr>
              <a:buFont typeface="Arial" panose="020B0604020202020204" pitchFamily="34" charset="0"/>
              <a:buChar char="•"/>
            </a:pPr>
            <a:r>
              <a:rPr lang="fr-CH" sz="1600" dirty="0"/>
              <a:t>Pompe à chaleur à sondes géothermiques</a:t>
            </a:r>
          </a:p>
          <a:p>
            <a:pPr marL="177800" indent="-177800">
              <a:lnSpc>
                <a:spcPts val="2160"/>
              </a:lnSpc>
              <a:spcAft>
                <a:spcPts val="600"/>
              </a:spcAft>
              <a:buClr>
                <a:schemeClr val="accent2"/>
              </a:buClr>
              <a:buFont typeface="Arial" panose="020B0604020202020204" pitchFamily="34" charset="0"/>
              <a:buChar char="•"/>
            </a:pPr>
            <a:r>
              <a:rPr lang="fr-CH" sz="1600" dirty="0"/>
              <a:t>Pompes à chaleur à eaux souterraines</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5" y="2708920"/>
            <a:ext cx="2520280" cy="374641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Coûts énergétiques faibles par rapport au mazout et au gaz naturel</a:t>
            </a:r>
          </a:p>
          <a:p>
            <a:pPr marL="177800" indent="-177800">
              <a:lnSpc>
                <a:spcPts val="2160"/>
              </a:lnSpc>
              <a:spcAft>
                <a:spcPts val="600"/>
              </a:spcAft>
              <a:buClr>
                <a:schemeClr val="accent2"/>
              </a:buClr>
              <a:buFont typeface="Arial" panose="020B0604020202020204" pitchFamily="34" charset="0"/>
              <a:buChar char="•"/>
            </a:pPr>
            <a:r>
              <a:rPr lang="fr-CH" sz="1600" dirty="0"/>
              <a:t>Neutre en CO</a:t>
            </a:r>
            <a:r>
              <a:rPr lang="fr-CH" sz="1600" baseline="-25000" dirty="0"/>
              <a:t>2</a:t>
            </a:r>
            <a:r>
              <a:rPr lang="fr-CH" sz="1600" dirty="0"/>
              <a:t> (tributaire du mix électrique)</a:t>
            </a:r>
          </a:p>
          <a:p>
            <a:pPr marL="177800" indent="-177800">
              <a:lnSpc>
                <a:spcPts val="2160"/>
              </a:lnSpc>
              <a:spcAft>
                <a:spcPts val="600"/>
              </a:spcAft>
              <a:buClr>
                <a:schemeClr val="accent2"/>
              </a:buClr>
              <a:buFont typeface="Arial" panose="020B0604020202020204" pitchFamily="34" charset="0"/>
              <a:buChar char="•"/>
            </a:pPr>
            <a:r>
              <a:rPr lang="fr-CH" sz="1600" dirty="0"/>
              <a:t>Exploitation simple et peu onéreuse</a:t>
            </a:r>
          </a:p>
          <a:p>
            <a:pPr marL="177800" indent="-177800">
              <a:lnSpc>
                <a:spcPts val="2160"/>
              </a:lnSpc>
              <a:spcAft>
                <a:spcPts val="600"/>
              </a:spcAft>
              <a:buClr>
                <a:schemeClr val="accent2"/>
              </a:buClr>
              <a:buFont typeface="Arial" panose="020B0604020202020204" pitchFamily="34" charset="0"/>
              <a:buChar char="•"/>
            </a:pPr>
            <a:r>
              <a:rPr lang="fr-CH" sz="1600" dirty="0"/>
              <a:t>Peu d’espace requis</a:t>
            </a:r>
          </a:p>
          <a:p>
            <a:pPr marL="177800" indent="-177800">
              <a:lnSpc>
                <a:spcPts val="2160"/>
              </a:lnSpc>
              <a:spcAft>
                <a:spcPts val="600"/>
              </a:spcAft>
              <a:buClr>
                <a:schemeClr val="accent2"/>
              </a:buClr>
              <a:buFont typeface="Arial" panose="020B0604020202020204" pitchFamily="34" charset="0"/>
              <a:buChar char="•"/>
            </a:pPr>
            <a:r>
              <a:rPr lang="fr-CH" sz="1600" dirty="0"/>
              <a:t>Sondes géothermiques: possibilité de </a:t>
            </a:r>
            <a:r>
              <a:rPr lang="fr-CH" sz="1600" dirty="0" err="1"/>
              <a:t>géocooling</a:t>
            </a:r>
            <a:r>
              <a:rPr lang="fr-CH" sz="1600" dirty="0"/>
              <a:t> (refroidissement naturel)</a:t>
            </a:r>
          </a:p>
          <a:p>
            <a:pPr marL="177800" indent="-177800">
              <a:lnSpc>
                <a:spcPts val="2160"/>
              </a:lnSpc>
              <a:spcAft>
                <a:spcPts val="600"/>
              </a:spcAft>
              <a:buClr>
                <a:schemeClr val="accent2"/>
              </a:buClr>
              <a:buFont typeface="Arial" panose="020B0604020202020204" pitchFamily="34" charset="0"/>
              <a:buChar char="•"/>
            </a:pPr>
            <a:r>
              <a:rPr lang="fr-CH" sz="1600" dirty="0"/>
              <a:t>Aucune taxe sur le CO</a:t>
            </a:r>
            <a:r>
              <a:rPr lang="fr-CH" sz="1600" baseline="-25000" dirty="0"/>
              <a:t>2</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33604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Coûts d’investissement</a:t>
            </a:r>
            <a:r>
              <a:rPr lang="fr-CH" sz="1600"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r>
              <a:rPr lang="fr-CH" sz="1600" dirty="0"/>
              <a:t>Autorisation nécessaire</a:t>
            </a:r>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36525" indent="-136525">
              <a:lnSpc>
                <a:spcPts val="2160"/>
              </a:lnSpc>
              <a:spcAft>
                <a:spcPts val="600"/>
              </a:spcAft>
              <a:buClr>
                <a:schemeClr val="accent1"/>
              </a:buClr>
            </a:pPr>
            <a:r>
              <a:rPr lang="fr-CH" sz="1600" dirty="0">
                <a:solidFill>
                  <a:schemeClr val="accent2"/>
                </a:solidFill>
              </a:rPr>
              <a:t>*	Important! </a:t>
            </a:r>
            <a:r>
              <a:rPr lang="fr-CH" sz="1600" dirty="0"/>
              <a:t>Utiliser les différentes possibilités de soutien et de financement</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3438634"/>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Électricité solaire/photovoltaïque (une pompe à chaleur améliore l’autoconsommation)</a:t>
            </a:r>
          </a:p>
          <a:p>
            <a:pPr marL="177800" indent="-177800">
              <a:lnSpc>
                <a:spcPts val="2160"/>
              </a:lnSpc>
              <a:spcAft>
                <a:spcPts val="600"/>
              </a:spcAft>
              <a:buClr>
                <a:schemeClr val="accent2"/>
              </a:buClr>
              <a:buFont typeface="Arial" panose="020B0604020202020204" pitchFamily="34" charset="0"/>
              <a:buChar char="•"/>
            </a:pPr>
            <a:r>
              <a:rPr lang="fr-CH" sz="1600" dirty="0"/>
              <a:t>Capteurs solaires thermiques pour la production d’eau chaude (le cas échéant, également pour la régénération des sondes géothermiques)</a:t>
            </a:r>
          </a:p>
        </p:txBody>
      </p:sp>
    </p:spTree>
    <p:extLst>
      <p:ext uri="{BB962C8B-B14F-4D97-AF65-F5344CB8AC3E}">
        <p14:creationId xmlns:p14="http://schemas.microsoft.com/office/powerpoint/2010/main" val="262770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10209911" cy="524311"/>
          </a:xfrm>
        </p:spPr>
        <p:txBody>
          <a:bodyPr/>
          <a:lstStyle/>
          <a:p>
            <a:r>
              <a:rPr lang="fr-CH" sz="3100" dirty="0"/>
              <a:t>Pompe à chaleur à air installée à l’extérieur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BDD9E0E4-82C7-944C-8C83-61B7B69B2BDD}"/>
              </a:ext>
            </a:extLst>
          </p:cNvPr>
          <p:cNvSpPr txBox="1"/>
          <p:nvPr/>
        </p:nvSpPr>
        <p:spPr>
          <a:xfrm>
            <a:off x="9120336" y="2422048"/>
            <a:ext cx="2664295" cy="3600986"/>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Solution de chauffage renouvelable la plus répandue</a:t>
            </a:r>
          </a:p>
          <a:p>
            <a:pPr marL="177800" lvl="0" indent="-177800">
              <a:buClr>
                <a:schemeClr val="accent2"/>
              </a:buClr>
              <a:buFont typeface="Arial" panose="020B0604020202020204" pitchFamily="34" charset="0"/>
              <a:buChar char="•"/>
              <a:defRPr/>
            </a:pPr>
            <a:r>
              <a:rPr lang="fr-CH" dirty="0">
                <a:solidFill>
                  <a:prstClr val="black"/>
                </a:solidFill>
              </a:rPr>
              <a:t>Pas de contraintes en matière de protection des eaux</a:t>
            </a:r>
          </a:p>
          <a:p>
            <a:pPr marL="177800" lvl="0" indent="-177800">
              <a:buClr>
                <a:schemeClr val="accent2"/>
              </a:buClr>
              <a:buFont typeface="Arial" panose="020B0604020202020204" pitchFamily="34" charset="0"/>
              <a:buChar char="•"/>
              <a:defRPr/>
            </a:pPr>
            <a:r>
              <a:rPr lang="fr-CH" dirty="0">
                <a:solidFill>
                  <a:prstClr val="black"/>
                </a:solidFill>
              </a:rPr>
              <a:t>Autorisation de construire pour PAC extérieure et appareil split</a:t>
            </a:r>
          </a:p>
          <a:p>
            <a:pPr marL="177800" lvl="0" indent="-177800">
              <a:buClr>
                <a:schemeClr val="accent2"/>
              </a:buClr>
              <a:buFont typeface="Arial" panose="020B0604020202020204" pitchFamily="34" charset="0"/>
              <a:buChar char="•"/>
              <a:defRPr/>
            </a:pPr>
            <a:r>
              <a:rPr lang="fr-CH" dirty="0">
                <a:solidFill>
                  <a:prstClr val="black"/>
                </a:solidFill>
              </a:rPr>
              <a:t>Attestation de protection contre le bruit nécessaire</a:t>
            </a:r>
          </a:p>
        </p:txBody>
      </p:sp>
      <p:pic>
        <p:nvPicPr>
          <p:cNvPr id="10" name="Inhaltsplatzhalter 3">
            <a:extLst>
              <a:ext uri="{FF2B5EF4-FFF2-40B4-BE49-F238E27FC236}">
                <a16:creationId xmlns:a16="http://schemas.microsoft.com/office/drawing/2014/main" id="{416D98AB-7B8D-0746-9640-CFEB4F74D396}"/>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784"/>
          <a:stretch/>
        </p:blipFill>
        <p:spPr>
          <a:xfrm>
            <a:off x="630393" y="1318605"/>
            <a:ext cx="8345927" cy="5101010"/>
          </a:xfrm>
          <a:prstGeom prst="rect">
            <a:avLst/>
          </a:prstGeom>
        </p:spPr>
      </p:pic>
    </p:spTree>
    <p:extLst>
      <p:ext uri="{BB962C8B-B14F-4D97-AF65-F5344CB8AC3E}">
        <p14:creationId xmlns:p14="http://schemas.microsoft.com/office/powerpoint/2010/main" val="3324733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3">
            <a:extLst>
              <a:ext uri="{FF2B5EF4-FFF2-40B4-BE49-F238E27FC236}">
                <a16:creationId xmlns:a16="http://schemas.microsoft.com/office/drawing/2014/main" id="{71922D38-0BA2-3C40-BFD7-1E0CF625E5EF}"/>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t="741" r="3563" b="652"/>
          <a:stretch/>
        </p:blipFill>
        <p:spPr>
          <a:xfrm>
            <a:off x="630393" y="1318605"/>
            <a:ext cx="8345927" cy="5101010"/>
          </a:xfrm>
          <a:prstGeom prst="rect">
            <a:avLst/>
          </a:prstGeom>
        </p:spPr>
      </p:pic>
      <p:sp>
        <p:nvSpPr>
          <p:cNvPr id="3" name="Titel 2"/>
          <p:cNvSpPr>
            <a:spLocks noGrp="1"/>
          </p:cNvSpPr>
          <p:nvPr>
            <p:ph type="title"/>
          </p:nvPr>
        </p:nvSpPr>
        <p:spPr>
          <a:xfrm>
            <a:off x="630393" y="636438"/>
            <a:ext cx="10078465" cy="524311"/>
          </a:xfrm>
        </p:spPr>
        <p:txBody>
          <a:bodyPr/>
          <a:lstStyle/>
          <a:p>
            <a:r>
              <a:rPr lang="fr-CH" sz="3100" dirty="0"/>
              <a:t>Pompe à chaleur à air installée à l’intérieur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E132C4C1-8345-934C-B975-1FA28CFE73D3}"/>
              </a:ext>
            </a:extLst>
          </p:cNvPr>
          <p:cNvSpPr txBox="1"/>
          <p:nvPr/>
        </p:nvSpPr>
        <p:spPr>
          <a:xfrm>
            <a:off x="9048328" y="2996952"/>
            <a:ext cx="2664295" cy="1661993"/>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Pas de contraintes en matière de protection des eaux</a:t>
            </a:r>
          </a:p>
          <a:p>
            <a:pPr marL="177800" lvl="0" indent="-177800">
              <a:buClr>
                <a:schemeClr val="accent2"/>
              </a:buClr>
              <a:buFont typeface="Arial" panose="020B0604020202020204" pitchFamily="34" charset="0"/>
              <a:buChar char="•"/>
              <a:defRPr/>
            </a:pPr>
            <a:r>
              <a:rPr lang="fr-CH" dirty="0">
                <a:solidFill>
                  <a:prstClr val="black"/>
                </a:solidFill>
              </a:rPr>
              <a:t>Pas d’autorisation de construire pour une PAC installée à l’intérieur</a:t>
            </a:r>
          </a:p>
        </p:txBody>
      </p:sp>
    </p:spTree>
    <p:extLst>
      <p:ext uri="{BB962C8B-B14F-4D97-AF65-F5344CB8AC3E}">
        <p14:creationId xmlns:p14="http://schemas.microsoft.com/office/powerpoint/2010/main" val="1019459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6150466" cy="524311"/>
          </a:xfrm>
        </p:spPr>
        <p:txBody>
          <a:bodyPr/>
          <a:lstStyle/>
          <a:p>
            <a:r>
              <a:rPr lang="fr-CH" sz="3100" dirty="0"/>
              <a:t>Pompe à chaleur split à air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6" name="Inhaltsplatzhalter 3">
            <a:extLst>
              <a:ext uri="{FF2B5EF4-FFF2-40B4-BE49-F238E27FC236}">
                <a16:creationId xmlns:a16="http://schemas.microsoft.com/office/drawing/2014/main" id="{8630DE96-AC43-394B-ADE7-EC76E2CF6984}"/>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1524" b="1318"/>
          <a:stretch/>
        </p:blipFill>
        <p:spPr>
          <a:xfrm>
            <a:off x="630393" y="1321832"/>
            <a:ext cx="8345332" cy="5091668"/>
          </a:xfrm>
          <a:prstGeom prst="rect">
            <a:avLst/>
          </a:prstGeom>
        </p:spPr>
      </p:pic>
      <p:sp>
        <p:nvSpPr>
          <p:cNvPr id="10" name="Textfeld 9">
            <a:extLst>
              <a:ext uri="{FF2B5EF4-FFF2-40B4-BE49-F238E27FC236}">
                <a16:creationId xmlns:a16="http://schemas.microsoft.com/office/drawing/2014/main" id="{A232C4D4-BF16-6F41-B198-74D322169FAC}"/>
              </a:ext>
            </a:extLst>
          </p:cNvPr>
          <p:cNvSpPr txBox="1"/>
          <p:nvPr/>
        </p:nvSpPr>
        <p:spPr>
          <a:xfrm>
            <a:off x="9048328" y="2492896"/>
            <a:ext cx="2536641" cy="3323987"/>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A largement fait ses preuves</a:t>
            </a:r>
          </a:p>
          <a:p>
            <a:pPr marL="177800" lvl="0" indent="-177800">
              <a:buClr>
                <a:schemeClr val="accent2"/>
              </a:buClr>
              <a:buFont typeface="Arial" panose="020B0604020202020204" pitchFamily="34" charset="0"/>
              <a:buChar char="•"/>
              <a:defRPr/>
            </a:pPr>
            <a:r>
              <a:rPr lang="fr-CH" dirty="0"/>
              <a:t>La plupart du temps, une autorisation de construire est nécessaire pour la PAC extérieure et l’appareil split</a:t>
            </a:r>
          </a:p>
          <a:p>
            <a:pPr marL="177800" lvl="0" indent="-177800">
              <a:buClr>
                <a:schemeClr val="accent2"/>
              </a:buClr>
              <a:buFont typeface="Arial" panose="020B0604020202020204" pitchFamily="34" charset="0"/>
              <a:buChar char="•"/>
              <a:defRPr/>
            </a:pPr>
            <a:r>
              <a:rPr lang="fr-CH" dirty="0">
                <a:solidFill>
                  <a:prstClr val="black"/>
                </a:solidFill>
              </a:rPr>
              <a:t>Formulaire du Cercle Bruit (attestation de protection contre le bruit)</a:t>
            </a:r>
          </a:p>
        </p:txBody>
      </p:sp>
    </p:spTree>
    <p:extLst>
      <p:ext uri="{BB962C8B-B14F-4D97-AF65-F5344CB8AC3E}">
        <p14:creationId xmlns:p14="http://schemas.microsoft.com/office/powerpoint/2010/main" val="3296527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860A1EAB-C74F-4A77-807B-75F72754E95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10" name="Titel 9">
            <a:extLst>
              <a:ext uri="{FF2B5EF4-FFF2-40B4-BE49-F238E27FC236}">
                <a16:creationId xmlns:a16="http://schemas.microsoft.com/office/drawing/2014/main" id="{B619E979-CDE0-0159-5D32-22EB622A2B2F}"/>
              </a:ext>
            </a:extLst>
          </p:cNvPr>
          <p:cNvSpPr>
            <a:spLocks noGrp="1"/>
          </p:cNvSpPr>
          <p:nvPr>
            <p:ph type="title"/>
          </p:nvPr>
        </p:nvSpPr>
        <p:spPr/>
        <p:txBody>
          <a:bodyPr/>
          <a:lstStyle/>
          <a:p>
            <a:endParaRPr lang="de-CH"/>
          </a:p>
        </p:txBody>
      </p:sp>
      <p:pic>
        <p:nvPicPr>
          <p:cNvPr id="21" name="Bildplatzhalter 20">
            <a:extLst>
              <a:ext uri="{FF2B5EF4-FFF2-40B4-BE49-F238E27FC236}">
                <a16:creationId xmlns:a16="http://schemas.microsoft.com/office/drawing/2014/main" id="{E9F9FE6A-3DE1-6609-FC8F-F3B1DCE75AC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22" name="Titel 2">
            <a:extLst>
              <a:ext uri="{FF2B5EF4-FFF2-40B4-BE49-F238E27FC236}">
                <a16:creationId xmlns:a16="http://schemas.microsoft.com/office/drawing/2014/main" id="{EAFE2E87-B92D-1018-9A63-A189AC54D4D3}"/>
              </a:ext>
            </a:extLst>
          </p:cNvPr>
          <p:cNvSpPr txBox="1">
            <a:spLocks/>
          </p:cNvSpPr>
          <p:nvPr/>
        </p:nvSpPr>
        <p:spPr>
          <a:xfrm>
            <a:off x="626989" y="404664"/>
            <a:ext cx="4056239"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Situation initiale</a:t>
            </a:r>
          </a:p>
        </p:txBody>
      </p:sp>
    </p:spTree>
    <p:extLst>
      <p:ext uri="{BB962C8B-B14F-4D97-AF65-F5344CB8AC3E}">
        <p14:creationId xmlns:p14="http://schemas.microsoft.com/office/powerpoint/2010/main" val="1880859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2" y="636438"/>
            <a:ext cx="9622827" cy="524311"/>
          </a:xfrm>
        </p:spPr>
        <p:txBody>
          <a:bodyPr/>
          <a:lstStyle/>
          <a:p>
            <a:r>
              <a:rPr lang="fr-CH" sz="3100" dirty="0"/>
              <a:t>Pompe à chaleur à sondes géothermiques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Grafik 9">
            <a:extLst>
              <a:ext uri="{FF2B5EF4-FFF2-40B4-BE49-F238E27FC236}">
                <a16:creationId xmlns:a16="http://schemas.microsoft.com/office/drawing/2014/main" id="{D0660621-D706-8E41-9921-A8FEB3381372}"/>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4974" b="1189"/>
          <a:stretch/>
        </p:blipFill>
        <p:spPr>
          <a:xfrm>
            <a:off x="630394" y="1321893"/>
            <a:ext cx="8345331" cy="5091607"/>
          </a:xfrm>
          <a:prstGeom prst="rect">
            <a:avLst/>
          </a:prstGeom>
        </p:spPr>
      </p:pic>
      <p:sp>
        <p:nvSpPr>
          <p:cNvPr id="7" name="Textfeld 6">
            <a:extLst>
              <a:ext uri="{FF2B5EF4-FFF2-40B4-BE49-F238E27FC236}">
                <a16:creationId xmlns:a16="http://schemas.microsoft.com/office/drawing/2014/main" id="{72625C64-6314-5A4B-962F-8211A6A0627C}"/>
              </a:ext>
            </a:extLst>
          </p:cNvPr>
          <p:cNvSpPr txBox="1"/>
          <p:nvPr/>
        </p:nvSpPr>
        <p:spPr>
          <a:xfrm>
            <a:off x="9048328" y="2996952"/>
            <a:ext cx="2664295" cy="2769989"/>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Rendement élevé</a:t>
            </a:r>
          </a:p>
          <a:p>
            <a:pPr marL="177800" lvl="0" indent="-177800">
              <a:buClr>
                <a:schemeClr val="accent2"/>
              </a:buClr>
              <a:buFont typeface="Arial" panose="020B0604020202020204" pitchFamily="34" charset="0"/>
              <a:buChar char="•"/>
              <a:defRPr/>
            </a:pPr>
            <a:r>
              <a:rPr lang="fr-CH" dirty="0">
                <a:solidFill>
                  <a:prstClr val="black"/>
                </a:solidFill>
              </a:rPr>
              <a:t>Faibles coûts d’exploitation</a:t>
            </a:r>
          </a:p>
          <a:p>
            <a:pPr marL="177800" lvl="0" indent="-177800">
              <a:buClr>
                <a:schemeClr val="accent2"/>
              </a:buClr>
              <a:buFont typeface="Arial" panose="020B0604020202020204" pitchFamily="34" charset="0"/>
              <a:buChar char="•"/>
              <a:defRPr/>
            </a:pPr>
            <a:r>
              <a:rPr lang="fr-CH" dirty="0" err="1"/>
              <a:t>Géocooling</a:t>
            </a:r>
            <a:r>
              <a:rPr lang="fr-CH" dirty="0"/>
              <a:t> possible (refroidissement passif sans machine)</a:t>
            </a:r>
          </a:p>
          <a:p>
            <a:pPr marL="177800" lvl="0" indent="-177800">
              <a:buClr>
                <a:schemeClr val="accent2"/>
              </a:buClr>
              <a:buFont typeface="Arial" panose="020B0604020202020204" pitchFamily="34" charset="0"/>
              <a:buChar char="•"/>
              <a:defRPr/>
            </a:pPr>
            <a:r>
              <a:rPr lang="fr-CH" dirty="0"/>
              <a:t>Autorisation obligatoire pour les sondes géothermiques</a:t>
            </a:r>
          </a:p>
          <a:p>
            <a:pPr marL="177800" lvl="0" indent="-177800">
              <a:buClr>
                <a:schemeClr val="accent2"/>
              </a:buClr>
              <a:buFont typeface="Arial" panose="020B0604020202020204" pitchFamily="34" charset="0"/>
              <a:buChar char="•"/>
              <a:defRPr/>
            </a:pPr>
            <a:r>
              <a:rPr lang="fr-CH" dirty="0"/>
              <a:t>Pas réalisable partout</a:t>
            </a:r>
          </a:p>
        </p:txBody>
      </p:sp>
    </p:spTree>
    <p:extLst>
      <p:ext uri="{BB962C8B-B14F-4D97-AF65-F5344CB8AC3E}">
        <p14:creationId xmlns:p14="http://schemas.microsoft.com/office/powerpoint/2010/main" val="254158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516755" cy="524311"/>
          </a:xfrm>
        </p:spPr>
        <p:txBody>
          <a:bodyPr/>
          <a:lstStyle/>
          <a:p>
            <a:r>
              <a:rPr lang="fr-CH" sz="3100" dirty="0"/>
              <a:t>Pompes à chaleur eaux souterraines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72625C64-6314-5A4B-962F-8211A6A0627C}"/>
              </a:ext>
            </a:extLst>
          </p:cNvPr>
          <p:cNvSpPr txBox="1"/>
          <p:nvPr/>
        </p:nvSpPr>
        <p:spPr>
          <a:xfrm>
            <a:off x="8400256" y="2132856"/>
            <a:ext cx="3184713" cy="2492990"/>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Une nappe d’eau souterraine exploitable doit être présente</a:t>
            </a:r>
          </a:p>
          <a:p>
            <a:pPr marL="177800" lvl="0" indent="-177800">
              <a:buClr>
                <a:schemeClr val="accent2"/>
              </a:buClr>
              <a:buFont typeface="Arial" panose="020B0604020202020204" pitchFamily="34" charset="0"/>
              <a:buChar char="•"/>
              <a:defRPr/>
            </a:pPr>
            <a:r>
              <a:rPr lang="fr-CH" dirty="0">
                <a:solidFill>
                  <a:prstClr val="black"/>
                </a:solidFill>
              </a:rPr>
              <a:t>Particulièrement adapté aux grands immeubles locatifs et aux sites</a:t>
            </a:r>
          </a:p>
          <a:p>
            <a:pPr marL="177800" lvl="0" indent="-177800">
              <a:buClr>
                <a:schemeClr val="accent2"/>
              </a:buClr>
              <a:buFont typeface="Arial" panose="020B0604020202020204" pitchFamily="34" charset="0"/>
              <a:buChar char="•"/>
              <a:defRPr/>
            </a:pPr>
            <a:r>
              <a:rPr lang="fr-CH" dirty="0">
                <a:solidFill>
                  <a:prstClr val="black"/>
                </a:solidFill>
              </a:rPr>
              <a:t>Rendement élevé</a:t>
            </a:r>
          </a:p>
          <a:p>
            <a:pPr marL="177800" lvl="0" indent="-177800">
              <a:buClr>
                <a:schemeClr val="accent2"/>
              </a:buClr>
              <a:buFont typeface="Arial" panose="020B0604020202020204" pitchFamily="34" charset="0"/>
              <a:buChar char="•"/>
              <a:defRPr/>
            </a:pPr>
            <a:r>
              <a:rPr lang="fr-CH" dirty="0">
                <a:solidFill>
                  <a:prstClr val="black"/>
                </a:solidFill>
              </a:rPr>
              <a:t>Faibles coûts d’exploitation</a:t>
            </a:r>
          </a:p>
          <a:p>
            <a:pPr marL="177800" lvl="0" indent="-177800">
              <a:buClr>
                <a:schemeClr val="accent2"/>
              </a:buClr>
              <a:buFont typeface="Arial" panose="020B0604020202020204" pitchFamily="34" charset="0"/>
              <a:buChar char="•"/>
              <a:defRPr/>
            </a:pPr>
            <a:r>
              <a:rPr lang="fr-CH" dirty="0">
                <a:solidFill>
                  <a:prstClr val="black"/>
                </a:solidFill>
              </a:rPr>
              <a:t>Autorisation obligatoire</a:t>
            </a:r>
          </a:p>
          <a:p>
            <a:pPr marL="177800" lvl="0" indent="-177800">
              <a:buClr>
                <a:schemeClr val="accent2"/>
              </a:buClr>
              <a:buFont typeface="Arial" panose="020B0604020202020204" pitchFamily="34" charset="0"/>
              <a:buChar char="•"/>
              <a:defRPr/>
            </a:pPr>
            <a:r>
              <a:rPr lang="fr-CH" dirty="0">
                <a:solidFill>
                  <a:prstClr val="black"/>
                </a:solidFill>
              </a:rPr>
              <a:t>Test de pompage nécessaire</a:t>
            </a:r>
          </a:p>
        </p:txBody>
      </p:sp>
      <p:pic>
        <p:nvPicPr>
          <p:cNvPr id="2" name="Grafik 1"/>
          <p:cNvPicPr>
            <a:picLocks noChangeAspect="1"/>
          </p:cNvPicPr>
          <p:nvPr/>
        </p:nvPicPr>
        <p:blipFill>
          <a:blip r:embed="rId2"/>
          <a:stretch>
            <a:fillRect/>
          </a:stretch>
        </p:blipFill>
        <p:spPr>
          <a:xfrm>
            <a:off x="630393" y="1288406"/>
            <a:ext cx="7667977" cy="5125093"/>
          </a:xfrm>
          <a:prstGeom prst="rect">
            <a:avLst/>
          </a:prstGeom>
        </p:spPr>
      </p:pic>
    </p:spTree>
    <p:extLst>
      <p:ext uri="{BB962C8B-B14F-4D97-AF65-F5344CB8AC3E}">
        <p14:creationId xmlns:p14="http://schemas.microsoft.com/office/powerpoint/2010/main" val="2054983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32</a:t>
            </a:fld>
            <a:endParaRPr lang="de-CH"/>
          </a:p>
        </p:txBody>
      </p:sp>
      <p:sp>
        <p:nvSpPr>
          <p:cNvPr id="4" name="Titel 3"/>
          <p:cNvSpPr>
            <a:spLocks noGrp="1"/>
          </p:cNvSpPr>
          <p:nvPr>
            <p:ph type="title"/>
          </p:nvPr>
        </p:nvSpPr>
        <p:spPr>
          <a:xfrm>
            <a:off x="630393" y="636438"/>
            <a:ext cx="4125040" cy="524311"/>
          </a:xfrm>
        </p:spPr>
        <p:txBody>
          <a:bodyPr/>
          <a:lstStyle/>
          <a:p>
            <a:r>
              <a:rPr lang="fr-CH" sz="3100" dirty="0"/>
              <a:t>Chauffages à bois</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295226"/>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Chauffage à pellets (granulés)</a:t>
            </a:r>
          </a:p>
          <a:p>
            <a:pPr marL="177800" indent="-177800">
              <a:lnSpc>
                <a:spcPts val="1860"/>
              </a:lnSpc>
              <a:spcAft>
                <a:spcPts val="300"/>
              </a:spcAft>
              <a:buClr>
                <a:schemeClr val="accent2"/>
              </a:buClr>
              <a:buFont typeface="Arial" panose="020B0604020202020204" pitchFamily="34" charset="0"/>
              <a:buChar char="•"/>
            </a:pPr>
            <a:r>
              <a:rPr lang="fr-CH" sz="1600" dirty="0"/>
              <a:t>Chauffage à bûches</a:t>
            </a:r>
          </a:p>
          <a:p>
            <a:pPr marL="177800" indent="-177800">
              <a:lnSpc>
                <a:spcPts val="1860"/>
              </a:lnSpc>
              <a:spcAft>
                <a:spcPts val="300"/>
              </a:spcAft>
              <a:buClr>
                <a:schemeClr val="accent2"/>
              </a:buClr>
              <a:buFont typeface="Arial" panose="020B0604020202020204" pitchFamily="34" charset="0"/>
              <a:buChar char="•"/>
            </a:pPr>
            <a:r>
              <a:rPr lang="fr-CH" sz="1600" dirty="0"/>
              <a:t>Chauffage à copeaux de bois</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726184" cy="3770263"/>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Coûts énergétiques faibles par rapport au mazout et au gaz naturel</a:t>
            </a:r>
          </a:p>
          <a:p>
            <a:pPr marL="177800" indent="-177800">
              <a:lnSpc>
                <a:spcPts val="1860"/>
              </a:lnSpc>
              <a:spcAft>
                <a:spcPts val="300"/>
              </a:spcAft>
              <a:buClr>
                <a:schemeClr val="accent2"/>
              </a:buClr>
              <a:buFont typeface="Arial" panose="020B0604020202020204" pitchFamily="34" charset="0"/>
              <a:buChar char="•"/>
            </a:pPr>
            <a:r>
              <a:rPr lang="fr-CH" sz="1600" dirty="0"/>
              <a:t>Neutre en CO</a:t>
            </a:r>
            <a:r>
              <a:rPr lang="fr-CH" sz="1600" baseline="-25000" dirty="0"/>
              <a:t>2</a:t>
            </a:r>
            <a:r>
              <a:rPr lang="fr-CH" sz="1600" dirty="0"/>
              <a:t>, renouvelable et indigène (local)</a:t>
            </a:r>
          </a:p>
          <a:p>
            <a:pPr marL="177800" indent="-177800">
              <a:lnSpc>
                <a:spcPts val="1860"/>
              </a:lnSpc>
              <a:spcAft>
                <a:spcPts val="300"/>
              </a:spcAft>
              <a:buClr>
                <a:schemeClr val="accent2"/>
              </a:buClr>
              <a:buFont typeface="Arial" panose="020B0604020202020204" pitchFamily="34" charset="0"/>
              <a:buChar char="•"/>
            </a:pPr>
            <a:r>
              <a:rPr lang="fr-CH" sz="1600" dirty="0"/>
              <a:t>Les chauffages à pellets fonctionnent de manière entièrement automatique.  Les frais liés à l’exploitation sont minimes </a:t>
            </a:r>
          </a:p>
          <a:p>
            <a:pPr marL="177800" indent="-177800">
              <a:lnSpc>
                <a:spcPts val="1860"/>
              </a:lnSpc>
              <a:spcAft>
                <a:spcPts val="300"/>
              </a:spcAft>
              <a:buClr>
                <a:schemeClr val="accent2"/>
              </a:buClr>
              <a:buFont typeface="Arial" panose="020B0604020202020204" pitchFamily="34" charset="0"/>
              <a:buChar char="•"/>
            </a:pPr>
            <a:r>
              <a:rPr lang="fr-CH" sz="1600" dirty="0"/>
              <a:t>L’ancien local abritant la citerne est généralement assez grand pour servir de silo à pellets</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513782"/>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Espace nécessaire pour le combustible</a:t>
            </a:r>
          </a:p>
          <a:p>
            <a:pPr marL="177800" indent="-177800">
              <a:lnSpc>
                <a:spcPts val="1860"/>
              </a:lnSpc>
              <a:spcAft>
                <a:spcPts val="300"/>
              </a:spcAft>
              <a:buClr>
                <a:schemeClr val="accent2"/>
              </a:buClr>
              <a:buFont typeface="Arial" panose="020B0604020202020204" pitchFamily="34" charset="0"/>
              <a:buChar char="•"/>
            </a:pPr>
            <a:r>
              <a:rPr lang="fr-CH" sz="1600" dirty="0"/>
              <a:t>Coûts d’investissement</a:t>
            </a:r>
            <a:r>
              <a:rPr lang="fr-CH" sz="1600" dirty="0">
                <a:solidFill>
                  <a:schemeClr val="accent2"/>
                </a:solidFill>
              </a:rPr>
              <a:t>*</a:t>
            </a:r>
          </a:p>
          <a:p>
            <a:pPr marL="177800" indent="-177800">
              <a:lnSpc>
                <a:spcPts val="1860"/>
              </a:lnSpc>
              <a:spcAft>
                <a:spcPts val="300"/>
              </a:spcAft>
              <a:buClr>
                <a:schemeClr val="accent2"/>
              </a:buClr>
              <a:buFont typeface="Arial" panose="020B0604020202020204" pitchFamily="34" charset="0"/>
              <a:buChar cha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marL="177800" indent="-177800">
              <a:lnSpc>
                <a:spcPts val="1860"/>
              </a:lnSpc>
              <a:spcAft>
                <a:spcPts val="300"/>
              </a:spcAft>
              <a:buClr>
                <a:schemeClr val="accent2"/>
              </a:buClr>
              <a:buFont typeface="Arial" panose="020B0604020202020204" pitchFamily="34" charset="0"/>
              <a:buChar char="•"/>
            </a:pPr>
            <a:endParaRPr lang="de-DE" sz="1600" dirty="0"/>
          </a:p>
          <a:p>
            <a:pPr marL="177800" indent="-177800">
              <a:lnSpc>
                <a:spcPts val="1860"/>
              </a:lnSpc>
              <a:spcAft>
                <a:spcPts val="300"/>
              </a:spcAft>
              <a:buClr>
                <a:schemeClr val="accent2"/>
              </a:buClr>
              <a:buFont typeface="Arial" panose="020B0604020202020204" pitchFamily="34" charset="0"/>
              <a:buChar char="•"/>
            </a:pPr>
            <a:endParaRPr lang="de-DE" sz="1600" dirty="0"/>
          </a:p>
          <a:p>
            <a:pPr marL="136525" indent="-136525">
              <a:lnSpc>
                <a:spcPts val="1860"/>
              </a:lnSpc>
              <a:spcAft>
                <a:spcPts val="300"/>
              </a:spcAft>
              <a:buClr>
                <a:schemeClr val="accent2"/>
              </a:buClr>
            </a:pPr>
            <a:r>
              <a:rPr lang="fr-CH" sz="1600" dirty="0">
                <a:solidFill>
                  <a:schemeClr val="accent2"/>
                </a:solidFill>
              </a:rPr>
              <a:t>*	Important! </a:t>
            </a:r>
            <a:r>
              <a:rPr lang="fr-CH" sz="1600" dirty="0"/>
              <a:t>Utiliser les différentes possibilités de soutien et de financement</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730969"/>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Capteurs solaires thermiques pour la production d’eau chaude </a:t>
            </a:r>
          </a:p>
        </p:txBody>
      </p:sp>
    </p:spTree>
    <p:extLst>
      <p:ext uri="{BB962C8B-B14F-4D97-AF65-F5344CB8AC3E}">
        <p14:creationId xmlns:p14="http://schemas.microsoft.com/office/powerpoint/2010/main" val="4085416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654031" cy="524311"/>
          </a:xfrm>
        </p:spPr>
        <p:txBody>
          <a:bodyPr/>
          <a:lstStyle/>
          <a:p>
            <a:r>
              <a:rPr lang="fr-CH" sz="3100" dirty="0"/>
              <a:t>Chauffage à pellets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Grafik 9">
            <a:hlinkClick r:id="rId2"/>
            <a:extLst>
              <a:ext uri="{FF2B5EF4-FFF2-40B4-BE49-F238E27FC236}">
                <a16:creationId xmlns:a16="http://schemas.microsoft.com/office/drawing/2014/main" id="{89A1E713-3510-2C45-BCB7-D8F0712DD60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r="3857" b="2149"/>
          <a:stretch/>
        </p:blipFill>
        <p:spPr>
          <a:xfrm>
            <a:off x="630392" y="1321832"/>
            <a:ext cx="8345333" cy="5091668"/>
          </a:xfrm>
          <a:prstGeom prst="rect">
            <a:avLst/>
          </a:prstGeom>
        </p:spPr>
      </p:pic>
      <p:sp>
        <p:nvSpPr>
          <p:cNvPr id="6" name="Textfeld 5">
            <a:extLst>
              <a:ext uri="{FF2B5EF4-FFF2-40B4-BE49-F238E27FC236}">
                <a16:creationId xmlns:a16="http://schemas.microsoft.com/office/drawing/2014/main" id="{77606F39-7D26-2D4E-A008-07255C9779DA}"/>
              </a:ext>
            </a:extLst>
          </p:cNvPr>
          <p:cNvSpPr txBox="1"/>
          <p:nvPr/>
        </p:nvSpPr>
        <p:spPr>
          <a:xfrm>
            <a:off x="9048328" y="2996952"/>
            <a:ext cx="2664295" cy="3034164"/>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dirty="0"/>
              <a:t>Neutre en CO</a:t>
            </a:r>
            <a:r>
              <a:rPr lang="fr-CH" baseline="-25000" dirty="0"/>
              <a:t>2</a:t>
            </a:r>
          </a:p>
          <a:p>
            <a:pPr marL="177800" indent="-177800">
              <a:lnSpc>
                <a:spcPts val="2160"/>
              </a:lnSpc>
              <a:spcAft>
                <a:spcPts val="600"/>
              </a:spcAft>
              <a:buClr>
                <a:schemeClr val="accent2"/>
              </a:buClr>
              <a:buFont typeface="Arial" panose="020B0604020202020204" pitchFamily="34" charset="0"/>
              <a:buChar char="•"/>
            </a:pPr>
            <a:r>
              <a:rPr lang="fr-CH" dirty="0"/>
              <a:t>Transition simple du mazout aux pellets </a:t>
            </a:r>
          </a:p>
          <a:p>
            <a:pPr marL="177800" indent="-177800">
              <a:lnSpc>
                <a:spcPts val="2160"/>
              </a:lnSpc>
              <a:spcAft>
                <a:spcPts val="600"/>
              </a:spcAft>
              <a:buClr>
                <a:schemeClr val="accent2"/>
              </a:buClr>
              <a:buFont typeface="Arial" panose="020B0604020202020204" pitchFamily="34" charset="0"/>
              <a:buChar char="•"/>
            </a:pPr>
            <a:r>
              <a:rPr lang="fr-CH" dirty="0">
                <a:solidFill>
                  <a:prstClr val="black"/>
                </a:solidFill>
              </a:rPr>
              <a:t>Pollution due aux particules fines/ ordonnance sur la protection de l’air</a:t>
            </a:r>
          </a:p>
          <a:p>
            <a:pPr marL="177800" indent="-177800">
              <a:lnSpc>
                <a:spcPts val="2160"/>
              </a:lnSpc>
              <a:spcAft>
                <a:spcPts val="600"/>
              </a:spcAft>
              <a:buClr>
                <a:schemeClr val="accent2"/>
              </a:buClr>
              <a:buFont typeface="Arial" panose="020B0604020202020204" pitchFamily="34" charset="0"/>
              <a:buChar char="•"/>
            </a:pPr>
            <a:r>
              <a:rPr lang="fr-CH" dirty="0"/>
              <a:t>Les cendres doivent être éliminées régulièrement</a:t>
            </a:r>
          </a:p>
        </p:txBody>
      </p:sp>
    </p:spTree>
    <p:extLst>
      <p:ext uri="{BB962C8B-B14F-4D97-AF65-F5344CB8AC3E}">
        <p14:creationId xmlns:p14="http://schemas.microsoft.com/office/powerpoint/2010/main" val="4099753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34</a:t>
            </a:fld>
            <a:endParaRPr lang="de-CH"/>
          </a:p>
        </p:txBody>
      </p:sp>
      <p:sp>
        <p:nvSpPr>
          <p:cNvPr id="4" name="Titel 3"/>
          <p:cNvSpPr>
            <a:spLocks noGrp="1"/>
          </p:cNvSpPr>
          <p:nvPr>
            <p:ph type="title"/>
          </p:nvPr>
        </p:nvSpPr>
        <p:spPr>
          <a:xfrm>
            <a:off x="630393" y="636438"/>
            <a:ext cx="8995411" cy="524311"/>
          </a:xfrm>
        </p:spPr>
        <p:txBody>
          <a:bodyPr/>
          <a:lstStyle/>
          <a:p>
            <a:r>
              <a:rPr lang="fr-CH" sz="3100" dirty="0"/>
              <a:t>Chaleur à distance / réseau de chaleur</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3931782"/>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dirty="0"/>
              <a:t>Préparation de chaleur provenant des eaux du lac, des eaux souterraines et des eaux usées ainsi que du bois, de la géothermie et de l’énergie solaire thermique ou des rejets de chaleurs de l’usine d’incinération des ordures ménagères (UIOM) et de l’industrie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520280" cy="218771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a:t>Neutre en CO</a:t>
            </a:r>
            <a:r>
              <a:rPr lang="fr-CH" baseline="-25000"/>
              <a:t>2</a:t>
            </a:r>
            <a:r>
              <a:rPr lang="fr-CH"/>
              <a:t>, indigène</a:t>
            </a:r>
          </a:p>
          <a:p>
            <a:pPr marL="177800" indent="-177800">
              <a:lnSpc>
                <a:spcPts val="2160"/>
              </a:lnSpc>
              <a:spcAft>
                <a:spcPts val="600"/>
              </a:spcAft>
              <a:buClr>
                <a:schemeClr val="accent2"/>
              </a:buClr>
              <a:buFont typeface="Arial" panose="020B0604020202020204" pitchFamily="34" charset="0"/>
              <a:buChar char="•"/>
            </a:pPr>
            <a:r>
              <a:rPr lang="fr-CH"/>
              <a:t>Exploitation simple et peu onéreuse</a:t>
            </a:r>
          </a:p>
          <a:p>
            <a:pPr marL="177800" indent="-177800">
              <a:lnSpc>
                <a:spcPts val="2160"/>
              </a:lnSpc>
              <a:spcAft>
                <a:spcPts val="600"/>
              </a:spcAft>
              <a:buClr>
                <a:schemeClr val="accent2"/>
              </a:buClr>
              <a:buFont typeface="Arial" panose="020B0604020202020204" pitchFamily="34" charset="0"/>
              <a:buChar char="•"/>
            </a:pPr>
            <a:r>
              <a:rPr lang="fr-CH"/>
              <a:t>Tarifs énergétiques fixes</a:t>
            </a:r>
          </a:p>
          <a:p>
            <a:pPr marL="177800" indent="-177800">
              <a:lnSpc>
                <a:spcPts val="2160"/>
              </a:lnSpc>
              <a:spcAft>
                <a:spcPts val="600"/>
              </a:spcAft>
              <a:buClr>
                <a:schemeClr val="accent2"/>
              </a:buClr>
              <a:buFont typeface="Arial" panose="020B0604020202020204" pitchFamily="34" charset="0"/>
              <a:buChar char="•"/>
            </a:pPr>
            <a:r>
              <a:rPr lang="fr-CH"/>
              <a:t>Peu d’espace requis</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54624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a:t>Présence nécessaire d’un réseau de chaleur</a:t>
            </a:r>
          </a:p>
        </p:txBody>
      </p:sp>
      <p:sp>
        <p:nvSpPr>
          <p:cNvPr id="5" name="Rechteck 4"/>
          <p:cNvSpPr/>
          <p:nvPr/>
        </p:nvSpPr>
        <p:spPr>
          <a:xfrm>
            <a:off x="9064689" y="2685657"/>
            <a:ext cx="2487629" cy="2049279"/>
          </a:xfrm>
          <a:prstGeom prst="rect">
            <a:avLst/>
          </a:prstGeom>
        </p:spPr>
        <p:txBody>
          <a:bodyPr wrap="square">
            <a:spAutoFit/>
          </a:bodyPr>
          <a:lstStyle/>
          <a:p>
            <a:pPr marL="177800" indent="-177800">
              <a:lnSpc>
                <a:spcPts val="2160"/>
              </a:lnSpc>
              <a:spcAft>
                <a:spcPts val="600"/>
              </a:spcAft>
              <a:buClr>
                <a:schemeClr val="accent2"/>
              </a:buClr>
              <a:buFont typeface="Arial" panose="020B0604020202020204" pitchFamily="34" charset="0"/>
              <a:buChar char="•"/>
            </a:pPr>
            <a:r>
              <a:rPr lang="fr-CH" dirty="0"/>
              <a:t>Électricité solaire/ photovoltaïque (un regroupement dans le cadre de la consommation propre est également possible)</a:t>
            </a:r>
          </a:p>
        </p:txBody>
      </p:sp>
    </p:spTree>
    <p:extLst>
      <p:ext uri="{BB962C8B-B14F-4D97-AF65-F5344CB8AC3E}">
        <p14:creationId xmlns:p14="http://schemas.microsoft.com/office/powerpoint/2010/main" val="2280728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8995411" cy="524311"/>
          </a:xfrm>
        </p:spPr>
        <p:txBody>
          <a:bodyPr/>
          <a:lstStyle/>
          <a:p>
            <a:r>
              <a:rPr lang="fr-CH" sz="3100" dirty="0"/>
              <a:t>Chaleur à distance / réseau de chaleur</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356556"/>
            <a:ext cx="3400737" cy="4988545"/>
          </a:xfrm>
          <a:prstGeom prst="rect">
            <a:avLst/>
          </a:prstGeom>
          <a:noFill/>
        </p:spPr>
        <p:txBody>
          <a:bodyPr wrap="square" lIns="0" tIns="0" rIns="0" bIns="0" rtlCol="0">
            <a:spAutoFit/>
          </a:bodyPr>
          <a:lstStyle/>
          <a:p>
            <a:pPr marL="177800" indent="-177800">
              <a:lnSpc>
                <a:spcPts val="1860"/>
              </a:lnSpc>
              <a:spcAft>
                <a:spcPts val="400"/>
              </a:spcAft>
              <a:buClr>
                <a:schemeClr val="accent2"/>
              </a:buClr>
              <a:buFont typeface="Arial" panose="020B0604020202020204" pitchFamily="34" charset="0"/>
              <a:buChar char="•"/>
              <a:defRPr/>
            </a:pPr>
            <a:r>
              <a:rPr lang="fr-CH" dirty="0"/>
              <a:t>Énergie de chauffage provenant de sources renouvelables et de rejets de chaleur</a:t>
            </a:r>
          </a:p>
          <a:p>
            <a:pPr marL="177800" indent="-177800">
              <a:lnSpc>
                <a:spcPts val="1860"/>
              </a:lnSpc>
              <a:spcAft>
                <a:spcPts val="400"/>
              </a:spcAft>
              <a:buClr>
                <a:schemeClr val="accent2"/>
              </a:buClr>
              <a:buFont typeface="Arial" panose="020B0604020202020204" pitchFamily="34" charset="0"/>
              <a:buChar char="•"/>
              <a:defRPr/>
            </a:pPr>
            <a:r>
              <a:rPr lang="fr-CH" dirty="0"/>
              <a:t>Tarifs énergétiques en grande partie fixes</a:t>
            </a:r>
          </a:p>
          <a:p>
            <a:pPr marL="177800" indent="-177800">
              <a:lnSpc>
                <a:spcPts val="1860"/>
              </a:lnSpc>
              <a:spcAft>
                <a:spcPts val="400"/>
              </a:spcAft>
              <a:buClr>
                <a:schemeClr val="accent2"/>
              </a:buClr>
              <a:buFont typeface="Arial" panose="020B0604020202020204" pitchFamily="34" charset="0"/>
              <a:buChar char="•"/>
              <a:defRPr/>
            </a:pPr>
            <a:r>
              <a:rPr lang="fr-CH" dirty="0"/>
              <a:t>Sécurité de l’approvisionnement élevée</a:t>
            </a:r>
          </a:p>
          <a:p>
            <a:pPr marL="177800" indent="-177800">
              <a:lnSpc>
                <a:spcPts val="1860"/>
              </a:lnSpc>
              <a:spcAft>
                <a:spcPts val="400"/>
              </a:spcAft>
              <a:buClr>
                <a:schemeClr val="accent2"/>
              </a:buClr>
              <a:buFont typeface="Arial" panose="020B0604020202020204" pitchFamily="34" charset="0"/>
              <a:buChar char="•"/>
              <a:defRPr/>
            </a:pPr>
            <a:r>
              <a:rPr lang="fr-CH" dirty="0"/>
              <a:t>Peu d’espace requis, car ne nécessite pas de citerne à mazout</a:t>
            </a:r>
          </a:p>
          <a:p>
            <a:pPr marL="177800" indent="-177800">
              <a:lnSpc>
                <a:spcPts val="1860"/>
              </a:lnSpc>
              <a:spcAft>
                <a:spcPts val="400"/>
              </a:spcAft>
              <a:buClr>
                <a:schemeClr val="accent2"/>
              </a:buClr>
              <a:buFont typeface="Arial" panose="020B0604020202020204" pitchFamily="34" charset="0"/>
              <a:buChar char="•"/>
              <a:defRPr/>
            </a:pPr>
            <a:r>
              <a:rPr lang="fr-CH" dirty="0"/>
              <a:t>Le raccordement n’a presque pas besoin d’être entretenu</a:t>
            </a:r>
          </a:p>
          <a:p>
            <a:pPr marL="177800" indent="-177800">
              <a:lnSpc>
                <a:spcPts val="1860"/>
              </a:lnSpc>
              <a:spcAft>
                <a:spcPts val="400"/>
              </a:spcAft>
              <a:buClr>
                <a:schemeClr val="accent2"/>
              </a:buClr>
              <a:buFont typeface="Arial" panose="020B0604020202020204" pitchFamily="34" charset="0"/>
              <a:buChar char="•"/>
              <a:defRPr/>
            </a:pPr>
            <a:r>
              <a:rPr lang="fr-CH" dirty="0"/>
              <a:t>Transition simple: réutilisation des radiateurs et du chauffage au sol</a:t>
            </a:r>
          </a:p>
          <a:p>
            <a:pPr marL="177800" indent="-177800">
              <a:lnSpc>
                <a:spcPts val="1860"/>
              </a:lnSpc>
              <a:spcAft>
                <a:spcPts val="400"/>
              </a:spcAft>
              <a:buClr>
                <a:schemeClr val="accent2"/>
              </a:buClr>
              <a:buFont typeface="Arial" panose="020B0604020202020204" pitchFamily="34" charset="0"/>
              <a:buChar char="•"/>
              <a:defRPr/>
            </a:pPr>
            <a:r>
              <a:rPr lang="fr-CH" dirty="0"/>
              <a:t>Sans bruit ni odeur</a:t>
            </a:r>
          </a:p>
          <a:p>
            <a:pPr marL="177800" indent="-177800">
              <a:lnSpc>
                <a:spcPts val="1860"/>
              </a:lnSpc>
              <a:spcAft>
                <a:spcPts val="400"/>
              </a:spcAft>
              <a:buClr>
                <a:schemeClr val="accent2"/>
              </a:buClr>
              <a:buFont typeface="Arial" panose="020B0604020202020204" pitchFamily="34" charset="0"/>
              <a:buChar char="•"/>
              <a:defRPr/>
            </a:pPr>
            <a:r>
              <a:rPr lang="fr-CH" dirty="0"/>
              <a:t>Durée de vie des réseaux de 60 à 100 ans</a:t>
            </a:r>
          </a:p>
        </p:txBody>
      </p:sp>
      <p:pic>
        <p:nvPicPr>
          <p:cNvPr id="8" name="Grafik 7">
            <a:extLst>
              <a:ext uri="{FF2B5EF4-FFF2-40B4-BE49-F238E27FC236}">
                <a16:creationId xmlns:a16="http://schemas.microsoft.com/office/drawing/2014/main" id="{9622441E-D86C-C947-A313-19914FB414BD}"/>
              </a:ext>
            </a:extLst>
          </p:cNvPr>
          <p:cNvPicPr>
            <a:picLocks noChangeAspect="1"/>
          </p:cNvPicPr>
          <p:nvPr/>
        </p:nvPicPr>
        <p:blipFill>
          <a:blip r:embed="rId2"/>
          <a:stretch>
            <a:fillRect/>
          </a:stretch>
        </p:blipFill>
        <p:spPr>
          <a:xfrm>
            <a:off x="628213" y="1309200"/>
            <a:ext cx="7123971" cy="5123527"/>
          </a:xfrm>
          <a:prstGeom prst="rect">
            <a:avLst/>
          </a:prstGeom>
        </p:spPr>
      </p:pic>
    </p:spTree>
    <p:extLst>
      <p:ext uri="{BB962C8B-B14F-4D97-AF65-F5344CB8AC3E}">
        <p14:creationId xmlns:p14="http://schemas.microsoft.com/office/powerpoint/2010/main" val="750669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11416715" cy="447367"/>
          </a:xfrm>
        </p:spPr>
        <p:txBody>
          <a:bodyPr/>
          <a:lstStyle/>
          <a:p>
            <a:r>
              <a:rPr lang="fr-CH" sz="2600" dirty="0"/>
              <a:t>Réseaux de chaleur avec pompes à chaleur décentralisées</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74970" y="1484784"/>
            <a:ext cx="3400737" cy="4598695"/>
          </a:xfrm>
          <a:prstGeom prst="rect">
            <a:avLst/>
          </a:prstGeom>
          <a:noFill/>
        </p:spPr>
        <p:txBody>
          <a:bodyPr wrap="square" lIns="0" tIns="0" rIns="0" bIns="0" rtlCol="0">
            <a:spAutoFit/>
          </a:bodyPr>
          <a:lstStyle/>
          <a:p>
            <a:pPr marL="177800" lvl="0" indent="-177800">
              <a:lnSpc>
                <a:spcPts val="2160"/>
              </a:lnSpc>
              <a:spcAft>
                <a:spcPts val="600"/>
              </a:spcAft>
              <a:buClr>
                <a:schemeClr val="accent2"/>
              </a:buClr>
              <a:buFont typeface="Arial" panose="020B0604020202020204" pitchFamily="34" charset="0"/>
              <a:buChar char="•"/>
              <a:defRPr/>
            </a:pPr>
            <a:r>
              <a:rPr lang="fr-CH" dirty="0"/>
              <a:t>Énergie de chauffage provenant de sources renouvelables et de rejets de chaleur</a:t>
            </a:r>
          </a:p>
          <a:p>
            <a:pPr marL="177800" lvl="0" indent="-177800">
              <a:lnSpc>
                <a:spcPts val="2160"/>
              </a:lnSpc>
              <a:spcAft>
                <a:spcPts val="600"/>
              </a:spcAft>
              <a:buClr>
                <a:schemeClr val="accent2"/>
              </a:buClr>
              <a:buFont typeface="Arial" panose="020B0604020202020204" pitchFamily="34" charset="0"/>
              <a:buChar char="•"/>
              <a:defRPr/>
            </a:pPr>
            <a:r>
              <a:rPr lang="fr-CH" dirty="0"/>
              <a:t>Tarifs énergétiques en grande partie fixes</a:t>
            </a:r>
          </a:p>
          <a:p>
            <a:pPr marL="177800" lvl="0" indent="-177800">
              <a:lnSpc>
                <a:spcPts val="2160"/>
              </a:lnSpc>
              <a:spcAft>
                <a:spcPts val="600"/>
              </a:spcAft>
              <a:buClr>
                <a:schemeClr val="accent2"/>
              </a:buClr>
              <a:buFont typeface="Arial" panose="020B0604020202020204" pitchFamily="34" charset="0"/>
              <a:buChar char="•"/>
              <a:defRPr/>
            </a:pPr>
            <a:r>
              <a:rPr lang="fr-CH" dirty="0"/>
              <a:t>Sécurité de l’approvisionnement élevée</a:t>
            </a:r>
          </a:p>
          <a:p>
            <a:pPr marL="177800" lvl="0" indent="-177800">
              <a:lnSpc>
                <a:spcPts val="2160"/>
              </a:lnSpc>
              <a:spcAft>
                <a:spcPts val="600"/>
              </a:spcAft>
              <a:buClr>
                <a:schemeClr val="accent2"/>
              </a:buClr>
              <a:buFont typeface="Arial" panose="020B0604020202020204" pitchFamily="34" charset="0"/>
              <a:buChar char="•"/>
              <a:defRPr/>
            </a:pPr>
            <a:r>
              <a:rPr lang="fr-CH" dirty="0"/>
              <a:t>L’utilisation d’une source de chaleur partagée permet des synergies</a:t>
            </a:r>
          </a:p>
          <a:p>
            <a:pPr marL="177800" lvl="0" indent="-177800">
              <a:lnSpc>
                <a:spcPts val="2160"/>
              </a:lnSpc>
              <a:spcAft>
                <a:spcPts val="600"/>
              </a:spcAft>
              <a:buClr>
                <a:schemeClr val="accent2"/>
              </a:buClr>
              <a:buFont typeface="Arial" panose="020B0604020202020204" pitchFamily="34" charset="0"/>
              <a:buChar char="•"/>
              <a:defRPr/>
            </a:pPr>
            <a:r>
              <a:rPr lang="fr-CH" dirty="0"/>
              <a:t>Chauffage et refroidissement possibles </a:t>
            </a:r>
          </a:p>
          <a:p>
            <a:pPr marL="177800" lvl="0" indent="-177800">
              <a:lnSpc>
                <a:spcPts val="2160"/>
              </a:lnSpc>
              <a:spcAft>
                <a:spcPts val="600"/>
              </a:spcAft>
              <a:buClr>
                <a:schemeClr val="accent2"/>
              </a:buClr>
              <a:buFont typeface="Arial" panose="020B0604020202020204" pitchFamily="34" charset="0"/>
              <a:buChar char="•"/>
              <a:defRPr/>
            </a:pPr>
            <a:r>
              <a:rPr lang="fr-CH" dirty="0"/>
              <a:t>Durée de vie des réseaux de 60 à 100 ans</a:t>
            </a:r>
          </a:p>
        </p:txBody>
      </p:sp>
      <p:pic>
        <p:nvPicPr>
          <p:cNvPr id="2" name="Grafik 1"/>
          <p:cNvPicPr>
            <a:picLocks noChangeAspect="1"/>
          </p:cNvPicPr>
          <p:nvPr/>
        </p:nvPicPr>
        <p:blipFill rotWithShape="1">
          <a:blip r:embed="rId2"/>
          <a:srcRect r="303"/>
          <a:stretch/>
        </p:blipFill>
        <p:spPr>
          <a:xfrm>
            <a:off x="616293" y="1323974"/>
            <a:ext cx="7106896" cy="5129361"/>
          </a:xfrm>
          <a:prstGeom prst="rect">
            <a:avLst/>
          </a:prstGeom>
        </p:spPr>
      </p:pic>
    </p:spTree>
    <p:extLst>
      <p:ext uri="{BB962C8B-B14F-4D97-AF65-F5344CB8AC3E}">
        <p14:creationId xmlns:p14="http://schemas.microsoft.com/office/powerpoint/2010/main" val="659000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7992444" cy="524311"/>
          </a:xfrm>
        </p:spPr>
        <p:txBody>
          <a:bodyPr/>
          <a:lstStyle/>
          <a:p>
            <a:r>
              <a:rPr lang="fr-CH" sz="3100" dirty="0"/>
              <a:t>Combinaison avec l'énergie solaire</a:t>
            </a: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3" name="Inhaltsplatzhalter 6">
            <a:hlinkClick r:id="rId3"/>
            <a:extLst>
              <a:ext uri="{FF2B5EF4-FFF2-40B4-BE49-F238E27FC236}">
                <a16:creationId xmlns:a16="http://schemas.microsoft.com/office/drawing/2014/main" id="{C0F44ADD-EDFA-6E43-950D-095EECE28D40}"/>
              </a:ext>
            </a:extLst>
          </p:cNvPr>
          <p:cNvPicPr>
            <a:picLocks noGrp="1" noChangeAspect="1"/>
          </p:cNvPicPr>
          <p:nvPr>
            <p:ph idx="1"/>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r="6143" b="2149"/>
          <a:stretch/>
        </p:blipFill>
        <p:spPr>
          <a:xfrm>
            <a:off x="630392" y="1321832"/>
            <a:ext cx="8345333" cy="5091668"/>
          </a:xfrm>
          <a:prstGeom prst="rect">
            <a:avLst/>
          </a:prstGeom>
        </p:spPr>
      </p:pic>
      <p:sp>
        <p:nvSpPr>
          <p:cNvPr id="15" name="Textfeld 14">
            <a:extLst>
              <a:ext uri="{FF2B5EF4-FFF2-40B4-BE49-F238E27FC236}">
                <a16:creationId xmlns:a16="http://schemas.microsoft.com/office/drawing/2014/main" id="{A6A59DDF-A152-EF4D-86BA-B711D9B84E27}"/>
              </a:ext>
            </a:extLst>
          </p:cNvPr>
          <p:cNvSpPr txBox="1"/>
          <p:nvPr/>
        </p:nvSpPr>
        <p:spPr>
          <a:xfrm>
            <a:off x="4282738" y="1317211"/>
            <a:ext cx="1555576"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cap="none" normalizeH="0" baseline="0" noProof="0" dirty="0">
                <a:ln>
                  <a:noFill/>
                </a:ln>
                <a:solidFill>
                  <a:prstClr val="black"/>
                </a:solidFill>
                <a:uLnTx/>
                <a:uFillTx/>
                <a:latin typeface="Arial" panose="020B0604020202020204"/>
                <a:ea typeface="+mn-ea"/>
                <a:cs typeface="+mn-cs"/>
              </a:rPr>
              <a:t>Modules PV (électricité)</a:t>
            </a:r>
          </a:p>
        </p:txBody>
      </p:sp>
      <p:sp>
        <p:nvSpPr>
          <p:cNvPr id="16" name="Textfeld 15">
            <a:extLst>
              <a:ext uri="{FF2B5EF4-FFF2-40B4-BE49-F238E27FC236}">
                <a16:creationId xmlns:a16="http://schemas.microsoft.com/office/drawing/2014/main" id="{2D00CFFC-E215-3E48-A63D-6C7893E3FD24}"/>
              </a:ext>
            </a:extLst>
          </p:cNvPr>
          <p:cNvSpPr txBox="1"/>
          <p:nvPr/>
        </p:nvSpPr>
        <p:spPr>
          <a:xfrm>
            <a:off x="5706824" y="1830534"/>
            <a:ext cx="1541304" cy="430887"/>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CH" sz="1400" b="0" i="0" u="none" strike="noStrike" cap="none" normalizeH="0" baseline="0" noProof="0">
                <a:ln>
                  <a:noFill/>
                </a:ln>
                <a:solidFill>
                  <a:prstClr val="black"/>
                </a:solidFill>
                <a:uLnTx/>
                <a:uFillTx/>
                <a:latin typeface="Arial" panose="020B0604020202020204"/>
                <a:ea typeface="+mn-ea"/>
                <a:cs typeface="+mn-cs"/>
              </a:rPr>
              <a:t>Capteurs solaires</a:t>
            </a:r>
            <a:br>
              <a:rPr kumimoji="0" lang="fr-CH" sz="1400" b="0" i="0" u="none" strike="noStrike" cap="none" normalizeH="0" baseline="0" noProof="0">
                <a:ln>
                  <a:noFill/>
                </a:ln>
                <a:solidFill>
                  <a:prstClr val="black"/>
                </a:solidFill>
                <a:uLnTx/>
                <a:uFillTx/>
                <a:latin typeface="Arial" panose="020B0604020202020204"/>
                <a:ea typeface="+mn-ea"/>
                <a:cs typeface="+mn-cs"/>
              </a:rPr>
            </a:br>
            <a:r>
              <a:rPr kumimoji="0" lang="fr-CH" sz="1400" b="0" i="0" u="none" strike="noStrike" cap="none" normalizeH="0" baseline="0" noProof="0">
                <a:ln>
                  <a:noFill/>
                </a:ln>
                <a:solidFill>
                  <a:prstClr val="black"/>
                </a:solidFill>
                <a:uLnTx/>
                <a:uFillTx/>
                <a:latin typeface="Arial" panose="020B0604020202020204"/>
                <a:ea typeface="+mn-ea"/>
                <a:cs typeface="+mn-cs"/>
              </a:rPr>
              <a:t>                (chaleur)</a:t>
            </a:r>
          </a:p>
        </p:txBody>
      </p:sp>
      <p:sp>
        <p:nvSpPr>
          <p:cNvPr id="8" name="Textfeld 13">
            <a:extLst>
              <a:ext uri="{FF2B5EF4-FFF2-40B4-BE49-F238E27FC236}">
                <a16:creationId xmlns:a16="http://schemas.microsoft.com/office/drawing/2014/main" id="{9FD6CCB6-3CD4-6244-BA51-ABAEBA4E5A41}"/>
              </a:ext>
            </a:extLst>
          </p:cNvPr>
          <p:cNvSpPr txBox="1"/>
          <p:nvPr/>
        </p:nvSpPr>
        <p:spPr>
          <a:xfrm>
            <a:off x="9048328" y="1484784"/>
            <a:ext cx="2592287" cy="4678204"/>
          </a:xfrm>
          <a:prstGeom prst="rect">
            <a:avLst/>
          </a:prstGeom>
          <a:noFill/>
        </p:spPr>
        <p:txBody>
          <a:bodyPr wrap="square" lIns="0" tIns="0" rIns="0" bIns="0" rtlCol="0">
            <a:spAutoFit/>
          </a:bodyPr>
          <a:lstStyle/>
          <a:p>
            <a:r>
              <a:rPr lang="fr-CH" sz="1600" b="1" dirty="0"/>
              <a:t>Photovoltaïque (PV)</a:t>
            </a:r>
          </a:p>
          <a:p>
            <a:pPr marL="177800" indent="-177800">
              <a:buClr>
                <a:schemeClr val="accent2"/>
              </a:buClr>
              <a:buFont typeface="Arial" panose="020B0604020202020204" pitchFamily="34" charset="0"/>
              <a:buChar char="•"/>
              <a:defRPr/>
            </a:pPr>
            <a:r>
              <a:rPr lang="fr-CH" sz="1600" dirty="0">
                <a:solidFill>
                  <a:prstClr val="black"/>
                </a:solidFill>
              </a:rPr>
              <a:t>Production d’électricité pour sa propre consommation</a:t>
            </a:r>
          </a:p>
          <a:p>
            <a:pPr marL="177800" indent="-177800">
              <a:buClr>
                <a:schemeClr val="accent2"/>
              </a:buClr>
              <a:buFont typeface="Arial" panose="020B0604020202020204" pitchFamily="34" charset="0"/>
              <a:buChar char="•"/>
              <a:defRPr/>
            </a:pPr>
            <a:r>
              <a:rPr lang="fr-CH" sz="1600" dirty="0">
                <a:solidFill>
                  <a:prstClr val="black"/>
                </a:solidFill>
              </a:rPr>
              <a:t>Combinaison avec une pompe à chaleur</a:t>
            </a:r>
          </a:p>
          <a:p>
            <a:pPr marL="177800" indent="-177800">
              <a:buClr>
                <a:schemeClr val="accent1"/>
              </a:buClr>
              <a:buFont typeface="Arial" panose="020B0604020202020204" pitchFamily="34" charset="0"/>
              <a:buChar char="•"/>
              <a:defRPr/>
            </a:pPr>
            <a:endParaRPr lang="de-CH" sz="1600" dirty="0">
              <a:solidFill>
                <a:prstClr val="black"/>
              </a:solidFill>
            </a:endParaRPr>
          </a:p>
          <a:p>
            <a:r>
              <a:rPr lang="fr-CH" sz="1600" b="1" dirty="0"/>
              <a:t>Solaire thermique </a:t>
            </a:r>
            <a:r>
              <a:rPr lang="fr-CH" sz="1600" dirty="0"/>
              <a:t>(capteurs solaires)</a:t>
            </a:r>
          </a:p>
          <a:p>
            <a:pPr marL="177800" indent="-177800">
              <a:buClr>
                <a:schemeClr val="accent2"/>
              </a:buClr>
              <a:buFont typeface="Arial" panose="020B0604020202020204" pitchFamily="34" charset="0"/>
              <a:buChar char="•"/>
              <a:defRPr/>
            </a:pPr>
            <a:r>
              <a:rPr lang="fr-CH" sz="1600" dirty="0">
                <a:solidFill>
                  <a:prstClr val="black"/>
                </a:solidFill>
              </a:rPr>
              <a:t>Combinaison avec un chauffage au bois</a:t>
            </a:r>
          </a:p>
          <a:p>
            <a:pPr marL="177800" indent="-177800">
              <a:buClr>
                <a:schemeClr val="accent2"/>
              </a:buClr>
              <a:buFont typeface="Arial" panose="020B0604020202020204" pitchFamily="34" charset="0"/>
              <a:buChar char="•"/>
              <a:defRPr/>
            </a:pPr>
            <a:r>
              <a:rPr lang="fr-CH" sz="1600" dirty="0"/>
              <a:t>Appoint pour le chauffage (production d’eau chaude)</a:t>
            </a:r>
          </a:p>
          <a:p>
            <a:pPr marL="177800" indent="-177800">
              <a:buClr>
                <a:schemeClr val="accent2"/>
              </a:buClr>
              <a:buFont typeface="Arial" panose="020B0604020202020204" pitchFamily="34" charset="0"/>
              <a:buChar char="•"/>
              <a:defRPr/>
            </a:pPr>
            <a:r>
              <a:rPr lang="fr-CH" sz="1600" dirty="0">
                <a:solidFill>
                  <a:prstClr val="black"/>
                </a:solidFill>
              </a:rPr>
              <a:t>Les besoins en eau chaude peuvent être couverts en été</a:t>
            </a:r>
          </a:p>
          <a:p>
            <a:pPr marL="177800" indent="-177800">
              <a:buClr>
                <a:schemeClr val="accent2"/>
              </a:buClr>
              <a:buFont typeface="Arial" panose="020B0604020202020204" pitchFamily="34" charset="0"/>
              <a:buChar char="•"/>
              <a:defRPr/>
            </a:pPr>
            <a:r>
              <a:rPr lang="fr-CH" sz="1600" dirty="0">
                <a:solidFill>
                  <a:prstClr val="black"/>
                </a:solidFill>
              </a:rPr>
              <a:t>La chaudière peut être arrêtée pendant les mois d’été</a:t>
            </a:r>
          </a:p>
        </p:txBody>
      </p:sp>
    </p:spTree>
    <p:extLst>
      <p:ext uri="{BB962C8B-B14F-4D97-AF65-F5344CB8AC3E}">
        <p14:creationId xmlns:p14="http://schemas.microsoft.com/office/powerpoint/2010/main" val="3781619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fr-CH" dirty="0"/>
              <a:t>XXX</a:t>
            </a:r>
          </a:p>
        </p:txBody>
      </p:sp>
      <p:sp>
        <p:nvSpPr>
          <p:cNvPr id="3" name="Titel 2"/>
          <p:cNvSpPr>
            <a:spLocks noGrp="1"/>
          </p:cNvSpPr>
          <p:nvPr>
            <p:ph type="title"/>
          </p:nvPr>
        </p:nvSpPr>
        <p:spPr>
          <a:xfrm>
            <a:off x="630393" y="636438"/>
            <a:ext cx="8201911" cy="560314"/>
          </a:xfrm>
        </p:spPr>
        <p:txBody>
          <a:bodyPr>
            <a:noAutofit/>
          </a:bodyPr>
          <a:lstStyle/>
          <a:p>
            <a:r>
              <a:rPr lang="fr-CH" sz="3100" dirty="0"/>
              <a:t>Comment financer le remplacement </a:t>
            </a:r>
            <a:br>
              <a:rPr lang="fr-CH" sz="3100" dirty="0"/>
            </a:br>
            <a:r>
              <a:rPr lang="fr-CH" sz="3100" dirty="0"/>
              <a:t>d’un système de chauffage?</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echteck 4">
            <a:extLst>
              <a:ext uri="{FF2B5EF4-FFF2-40B4-BE49-F238E27FC236}">
                <a16:creationId xmlns:a16="http://schemas.microsoft.com/office/drawing/2014/main" id="{33C94112-EC8F-4895-0632-B2E80B8DC36D}"/>
              </a:ext>
            </a:extLst>
          </p:cNvPr>
          <p:cNvSpPr/>
          <p:nvPr/>
        </p:nvSpPr>
        <p:spPr>
          <a:xfrm>
            <a:off x="9552384" y="232690"/>
            <a:ext cx="2376264" cy="240422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Il est possible d’insérer ici la présentation d’un intervenant d’une banque établie dans la commune.</a:t>
            </a:r>
          </a:p>
        </p:txBody>
      </p:sp>
    </p:spTree>
    <p:extLst>
      <p:ext uri="{BB962C8B-B14F-4D97-AF65-F5344CB8AC3E}">
        <p14:creationId xmlns:p14="http://schemas.microsoft.com/office/powerpoint/2010/main" val="14721477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5223" y="1484784"/>
            <a:ext cx="10941554" cy="4452465"/>
          </a:xfrm>
        </p:spPr>
        <p:txBody>
          <a:bodyPr vert="horz" lIns="0" tIns="0" rIns="0" bIns="0" rtlCol="0" anchor="t">
            <a:noAutofit/>
          </a:bodyPr>
          <a:lstStyle/>
          <a:p>
            <a:pPr>
              <a:lnSpc>
                <a:spcPct val="113999"/>
              </a:lnSpc>
            </a:pPr>
            <a:r>
              <a:rPr lang="fr-CH" dirty="0"/>
              <a:t>À première vue, les coûts d’investissement pour des systèmes de chauffage respectueux de l’environnement peuvent sembler plus élevés que les coûts du remplacement à l’identique d’un système de chauffage fonctionnant au mazout ou au gaz. Mais le passage aux énergies renouvelables est directement rentable pour les propriétaires:</a:t>
            </a:r>
          </a:p>
          <a:p>
            <a:pPr marL="342900" indent="-342900">
              <a:lnSpc>
                <a:spcPct val="113999"/>
              </a:lnSpc>
              <a:buClr>
                <a:schemeClr val="accent2"/>
              </a:buClr>
              <a:buFont typeface="Arial,Sans-Serif" panose="020B0604020202020204" pitchFamily="34" charset="0"/>
              <a:buChar char="•"/>
            </a:pPr>
            <a:r>
              <a:rPr lang="fr-CH" dirty="0"/>
              <a:t>Suppression de la taxe sur le CO</a:t>
            </a:r>
            <a:r>
              <a:rPr lang="fr-CH" baseline="-25000" dirty="0"/>
              <a:t>2</a:t>
            </a:r>
            <a:r>
              <a:rPr lang="fr-CH" dirty="0"/>
              <a:t> lors d’utilisation d’énergies renouvelables,</a:t>
            </a:r>
          </a:p>
          <a:p>
            <a:pPr marL="342900" indent="-342900">
              <a:lnSpc>
                <a:spcPct val="100000"/>
              </a:lnSpc>
              <a:spcAft>
                <a:spcPts val="600"/>
              </a:spcAft>
              <a:buClr>
                <a:schemeClr val="accent2"/>
              </a:buClr>
              <a:buChar char="•"/>
            </a:pPr>
            <a:r>
              <a:rPr lang="fr-CH" dirty="0"/>
              <a:t>coûts énergétiques et d’exploitation plus bas,</a:t>
            </a:r>
          </a:p>
          <a:p>
            <a:pPr marL="342900" indent="-342900">
              <a:lnSpc>
                <a:spcPct val="100000"/>
              </a:lnSpc>
              <a:spcAft>
                <a:spcPts val="600"/>
              </a:spcAft>
              <a:buClr>
                <a:schemeClr val="accent2"/>
              </a:buClr>
              <a:buChar char="•"/>
            </a:pPr>
            <a:r>
              <a:rPr lang="fr-CH" dirty="0"/>
              <a:t>subventions et déductions fiscales,</a:t>
            </a:r>
          </a:p>
          <a:p>
            <a:pPr marL="342900" indent="-342900">
              <a:lnSpc>
                <a:spcPct val="100000"/>
              </a:lnSpc>
              <a:spcAft>
                <a:spcPts val="600"/>
              </a:spcAft>
              <a:buClr>
                <a:schemeClr val="accent2"/>
              </a:buClr>
              <a:buChar char="•"/>
            </a:pPr>
            <a:r>
              <a:rPr lang="fr-CH" dirty="0"/>
              <a:t>une plus grande indépendance face aux fluctuations du prix de l’énergie grâce à l’utilisation de sources d’énergie renouvelable locale,</a:t>
            </a:r>
          </a:p>
          <a:p>
            <a:pPr marL="342900" indent="-342900">
              <a:lnSpc>
                <a:spcPct val="100000"/>
              </a:lnSpc>
              <a:spcAft>
                <a:spcPts val="600"/>
              </a:spcAft>
              <a:buClr>
                <a:schemeClr val="accent2"/>
              </a:buClr>
              <a:buChar char="•"/>
            </a:pPr>
            <a:r>
              <a:rPr lang="fr-CH" dirty="0"/>
              <a:t>maintien ou augmentation de la valeur du bâtiment.</a:t>
            </a:r>
          </a:p>
          <a:p>
            <a:pPr>
              <a:lnSpc>
                <a:spcPct val="100000"/>
              </a:lnSpc>
              <a:spcAft>
                <a:spcPts val="600"/>
              </a:spcAft>
              <a:buClr>
                <a:schemeClr val="accent1"/>
              </a:buClr>
            </a:pPr>
            <a:endParaRPr lang="de-CH" dirty="0"/>
          </a:p>
          <a:p>
            <a:pPr marL="623888">
              <a:lnSpc>
                <a:spcPct val="100000"/>
              </a:lnSpc>
              <a:spcAft>
                <a:spcPts val="600"/>
              </a:spcAft>
            </a:pPr>
            <a:r>
              <a:rPr lang="fr-CH" dirty="0">
                <a:solidFill>
                  <a:schemeClr val="accent2"/>
                </a:solidFill>
              </a:rPr>
              <a:t>Seule une évaluation globale des coûts d’acquisition, d’énergie, d’exploitation et d’entretien d’un chauffage sur un cycle de vie de 20 ans est pertinente!</a:t>
            </a:r>
          </a:p>
          <a:p>
            <a:pPr>
              <a:lnSpc>
                <a:spcPct val="100000"/>
              </a:lnSpc>
              <a:spcAft>
                <a:spcPts val="600"/>
              </a:spcAft>
            </a:pPr>
            <a:endParaRPr lang="de-CH" sz="1000" b="1" dirty="0"/>
          </a:p>
        </p:txBody>
      </p:sp>
      <p:sp>
        <p:nvSpPr>
          <p:cNvPr id="4" name="Titel 3"/>
          <p:cNvSpPr>
            <a:spLocks noGrp="1"/>
          </p:cNvSpPr>
          <p:nvPr>
            <p:ph type="title"/>
          </p:nvPr>
        </p:nvSpPr>
        <p:spPr>
          <a:xfrm>
            <a:off x="630393" y="636438"/>
            <a:ext cx="10019281" cy="524311"/>
          </a:xfrm>
        </p:spPr>
        <p:txBody>
          <a:bodyPr/>
          <a:lstStyle/>
          <a:p>
            <a:r>
              <a:rPr lang="fr-CH" sz="3100" dirty="0"/>
              <a:t>Faites bien vos calculs – les coûts globaux</a:t>
            </a:r>
          </a:p>
        </p:txBody>
      </p:sp>
      <p:pic>
        <p:nvPicPr>
          <p:cNvPr id="10" name="Grafik 9">
            <a:extLst>
              <a:ext uri="{FF2B5EF4-FFF2-40B4-BE49-F238E27FC236}">
                <a16:creationId xmlns:a16="http://schemas.microsoft.com/office/drawing/2014/main" id="{17F24ED3-08E6-C84A-A968-5EEF55526B8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3852" y="5335096"/>
            <a:ext cx="837772" cy="837772"/>
          </a:xfrm>
          <a:prstGeom prst="rect">
            <a:avLst/>
          </a:prstGeom>
        </p:spPr>
      </p:pic>
    </p:spTree>
    <p:extLst>
      <p:ext uri="{BB962C8B-B14F-4D97-AF65-F5344CB8AC3E}">
        <p14:creationId xmlns:p14="http://schemas.microsoft.com/office/powerpoint/2010/main" val="823379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baseline="0" noProof="0">
                <a:ln>
                  <a:noFill/>
                </a:ln>
                <a:solidFill>
                  <a:srgbClr val="3F4444"/>
                </a:solidFill>
                <a:uLnTx/>
                <a:uFillTx/>
                <a:latin typeface="Arial"/>
                <a:ea typeface="+mn-ea"/>
                <a:cs typeface="+mn-cs"/>
              </a:rPr>
              <a:t>de maisons ne sont pas ou seulement très peu isolées</a:t>
            </a: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noProof="0" dirty="0">
                <a:ln>
                  <a:noFill/>
                </a:ln>
                <a:solidFill>
                  <a:srgbClr val="3F4444"/>
                </a:solidFill>
                <a:uLnTx/>
                <a:uFillTx/>
                <a:latin typeface="Arial"/>
                <a:ea typeface="+mn-ea"/>
                <a:cs typeface="+mn-cs"/>
              </a:rPr>
              <a:t>des émissions de CO</a:t>
            </a:r>
            <a:r>
              <a:rPr kumimoji="0" lang="fr-CH" sz="2000" i="0" u="none" strike="noStrike" cap="none" normalizeH="0" baseline="-25000" noProof="0" dirty="0">
                <a:ln>
                  <a:noFill/>
                </a:ln>
                <a:solidFill>
                  <a:srgbClr val="3F4444"/>
                </a:solidFill>
                <a:uLnTx/>
                <a:uFillTx/>
                <a:latin typeface="Arial"/>
                <a:ea typeface="+mn-ea"/>
                <a:cs typeface="+mn-cs"/>
              </a:rPr>
              <a:t>2</a:t>
            </a:r>
            <a:r>
              <a:rPr kumimoji="0" lang="fr-CH" sz="2000" i="0" u="none" strike="noStrike" cap="none" normalizeH="0" noProof="0" dirty="0">
                <a:ln>
                  <a:noFill/>
                </a:ln>
                <a:solidFill>
                  <a:srgbClr val="3F4444"/>
                </a:solidFill>
                <a:uLnTx/>
                <a:uFillTx/>
                <a:latin typeface="Arial"/>
                <a:ea typeface="+mn-ea"/>
                <a:cs typeface="+mn-cs"/>
              </a:rPr>
              <a:t> de la Suisse sont générées par les bâtiments</a:t>
            </a: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10794199" cy="555088"/>
          </a:xfrm>
          <a:blipFill>
            <a:blip r:embed="rId3"/>
            <a:stretch>
              <a:fillRect/>
            </a:stretch>
          </a:blipFill>
        </p:spPr>
        <p:txBody>
          <a:bodyPr vert="horz" wrap="square" lIns="0" tIns="46800" rIns="0" bIns="0" rtlCol="0" anchor="t">
            <a:spAutoFit/>
          </a:bodyPr>
          <a:lstStyle/>
          <a:p>
            <a:r>
              <a:rPr lang="fr-CH" dirty="0">
                <a:latin typeface="Arial" panose="020B0604020202020204" pitchFamily="34" charset="0"/>
              </a:rPr>
              <a:t>Objectif de CO</a:t>
            </a:r>
            <a:r>
              <a:rPr lang="fr-CH" baseline="-25000" dirty="0">
                <a:latin typeface="Arial" panose="020B0604020202020204" pitchFamily="34" charset="0"/>
              </a:rPr>
              <a:t>2</a:t>
            </a:r>
            <a:r>
              <a:rPr lang="fr-CH" dirty="0">
                <a:latin typeface="Arial" panose="020B0604020202020204" pitchFamily="34" charset="0"/>
              </a:rPr>
              <a:t>: zéro émission nette d’ici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a:solidFill>
                  <a:srgbClr val="3F4444"/>
                </a:solidFill>
              </a:rPr>
              <a:t>des bâtiments sont chauffés par des énergies fossiles ou «directement» par l’électricité</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03635"/>
            <a:ext cx="3382964"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dirty="0">
                <a:solidFill>
                  <a:srgbClr val="3F4444"/>
                </a:solidFill>
              </a:rPr>
              <a:t>des bâtiments résidentiels sont encore chauffés à l'énergie fossile ou électrique</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30</a:t>
            </a:r>
            <a:r>
              <a:rPr lang="fr-CH" sz="3200">
                <a:solidFill>
                  <a:srgbClr val="15934C"/>
                </a:solidFill>
              </a:rPr>
              <a:t>%</a:t>
            </a:r>
          </a:p>
        </p:txBody>
      </p:sp>
      <p:sp>
        <p:nvSpPr>
          <p:cNvPr id="28" name="Oval 27">
            <a:extLst>
              <a:ext uri="{FF2B5EF4-FFF2-40B4-BE49-F238E27FC236}">
                <a16:creationId xmlns:a16="http://schemas.microsoft.com/office/drawing/2014/main" id="{FEF02F88-61F6-3E46-A766-0D9278566299}"/>
              </a:ext>
            </a:extLst>
          </p:cNvPr>
          <p:cNvSpPr/>
          <p:nvPr/>
        </p:nvSpPr>
        <p:spPr>
          <a:xfrm>
            <a:off x="7699471"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dirty="0">
                <a:solidFill>
                  <a:srgbClr val="15934C"/>
                </a:solidFill>
              </a:rPr>
              <a:t>1million</a:t>
            </a: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66</a:t>
            </a:r>
            <a:r>
              <a:rPr lang="fr-CH" sz="320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688288"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dirty="0">
                <a:solidFill>
                  <a:srgbClr val="15934C"/>
                </a:solidFill>
              </a:rPr>
              <a:t>∼</a:t>
            </a:r>
            <a:r>
              <a:rPr lang="fr-CH" sz="6000" dirty="0">
                <a:solidFill>
                  <a:srgbClr val="15934C"/>
                </a:solidFill>
              </a:rPr>
              <a:t>1million</a:t>
            </a:r>
          </a:p>
        </p:txBody>
      </p:sp>
      <p:sp>
        <p:nvSpPr>
          <p:cNvPr id="2" name="Oval 1">
            <a:extLst>
              <a:ext uri="{FF2B5EF4-FFF2-40B4-BE49-F238E27FC236}">
                <a16:creationId xmlns:a16="http://schemas.microsoft.com/office/drawing/2014/main" id="{5C801AEB-8993-4C11-5139-9DED8D62EB3F}"/>
              </a:ext>
            </a:extLst>
          </p:cNvPr>
          <p:cNvSpPr/>
          <p:nvPr/>
        </p:nvSpPr>
        <p:spPr>
          <a:xfrm>
            <a:off x="5807041" y="432528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r"/>
            <a:r>
              <a:rPr lang="fr-CH" sz="2000" dirty="0">
                <a:solidFill>
                  <a:srgbClr val="15934C"/>
                </a:solidFill>
              </a:rPr>
              <a:t>plus</a:t>
            </a:r>
            <a:br>
              <a:rPr lang="fr-CH" sz="2000" dirty="0">
                <a:solidFill>
                  <a:srgbClr val="15934C"/>
                </a:solidFill>
              </a:rPr>
            </a:br>
            <a:r>
              <a:rPr lang="fr-CH" sz="2000" dirty="0">
                <a:solidFill>
                  <a:srgbClr val="15934C"/>
                </a:solidFill>
              </a:rPr>
              <a:t>que</a:t>
            </a:r>
            <a:endParaRPr lang="fr-CH" sz="4400" dirty="0">
              <a:solidFill>
                <a:srgbClr val="15934C"/>
              </a:solidFill>
            </a:endParaRPr>
          </a:p>
        </p:txBody>
      </p:sp>
    </p:spTree>
    <p:extLst>
      <p:ext uri="{BB962C8B-B14F-4D97-AF65-F5344CB8AC3E}">
        <p14:creationId xmlns:p14="http://schemas.microsoft.com/office/powerpoint/2010/main" val="2754039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40</a:t>
            </a:fld>
            <a:endParaRPr lang="de-CH"/>
          </a:p>
        </p:txBody>
      </p:sp>
      <p:sp>
        <p:nvSpPr>
          <p:cNvPr id="4" name="Titel 3"/>
          <p:cNvSpPr>
            <a:spLocks noGrp="1"/>
          </p:cNvSpPr>
          <p:nvPr>
            <p:ph type="title"/>
          </p:nvPr>
        </p:nvSpPr>
        <p:spPr>
          <a:xfrm>
            <a:off x="630393" y="636438"/>
            <a:ext cx="5059270" cy="524311"/>
          </a:xfrm>
        </p:spPr>
        <p:txBody>
          <a:bodyPr/>
          <a:lstStyle/>
          <a:p>
            <a:r>
              <a:rPr lang="fr-CH" sz="3100" dirty="0"/>
              <a:t>Répartition des coûts</a:t>
            </a:r>
          </a:p>
        </p:txBody>
      </p:sp>
      <p:grpSp>
        <p:nvGrpSpPr>
          <p:cNvPr id="5" name="Gruppieren 4">
            <a:extLst>
              <a:ext uri="{FF2B5EF4-FFF2-40B4-BE49-F238E27FC236}">
                <a16:creationId xmlns:a16="http://schemas.microsoft.com/office/drawing/2014/main" id="{FFC9DADB-E456-E04F-9250-48A21149C784}"/>
              </a:ext>
            </a:extLst>
          </p:cNvPr>
          <p:cNvGrpSpPr/>
          <p:nvPr/>
        </p:nvGrpSpPr>
        <p:grpSpPr>
          <a:xfrm>
            <a:off x="4751818" y="1862807"/>
            <a:ext cx="2253975" cy="2253973"/>
            <a:chOff x="4893028" y="2194998"/>
            <a:chExt cx="1944216" cy="1944216"/>
          </a:xfrm>
        </p:grpSpPr>
        <p:sp>
          <p:nvSpPr>
            <p:cNvPr id="6" name="Bogen 5">
              <a:extLst>
                <a:ext uri="{FF2B5EF4-FFF2-40B4-BE49-F238E27FC236}">
                  <a16:creationId xmlns:a16="http://schemas.microsoft.com/office/drawing/2014/main" id="{BA8665C2-9E91-F646-822A-65023516C3AD}"/>
                </a:ext>
              </a:extLst>
            </p:cNvPr>
            <p:cNvSpPr/>
            <p:nvPr/>
          </p:nvSpPr>
          <p:spPr>
            <a:xfrm rot="7777123">
              <a:off x="4893028" y="2194998"/>
              <a:ext cx="1944216" cy="1944216"/>
            </a:xfrm>
            <a:prstGeom prst="arc">
              <a:avLst>
                <a:gd name="adj1" fmla="val 18196319"/>
                <a:gd name="adj2" fmla="val 20176985"/>
              </a:avLst>
            </a:prstGeom>
            <a:solidFill>
              <a:schemeClr val="accent2">
                <a:alpha val="60000"/>
              </a:schemeClr>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7" name="Bogen 6">
              <a:extLst>
                <a:ext uri="{FF2B5EF4-FFF2-40B4-BE49-F238E27FC236}">
                  <a16:creationId xmlns:a16="http://schemas.microsoft.com/office/drawing/2014/main" id="{FFCD283E-D510-8F41-A870-E4F46AB42D03}"/>
                </a:ext>
              </a:extLst>
            </p:cNvPr>
            <p:cNvSpPr/>
            <p:nvPr/>
          </p:nvSpPr>
          <p:spPr>
            <a:xfrm rot="7777123">
              <a:off x="4893028" y="2194998"/>
              <a:ext cx="1944216" cy="1944216"/>
            </a:xfrm>
            <a:prstGeom prst="arc">
              <a:avLst>
                <a:gd name="adj1" fmla="val 20179432"/>
                <a:gd name="adj2" fmla="val 4797979"/>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Bogen 7">
              <a:extLst>
                <a:ext uri="{FF2B5EF4-FFF2-40B4-BE49-F238E27FC236}">
                  <a16:creationId xmlns:a16="http://schemas.microsoft.com/office/drawing/2014/main" id="{BCA56D92-4CF3-3845-AFAB-5187F301C3D2}"/>
                </a:ext>
              </a:extLst>
            </p:cNvPr>
            <p:cNvSpPr/>
            <p:nvPr/>
          </p:nvSpPr>
          <p:spPr>
            <a:xfrm rot="7777123">
              <a:off x="4893028" y="2194998"/>
              <a:ext cx="1944216" cy="1944216"/>
            </a:xfrm>
            <a:prstGeom prst="arc">
              <a:avLst>
                <a:gd name="adj1" fmla="val 4769738"/>
                <a:gd name="adj2" fmla="val 18214204"/>
              </a:avLst>
            </a:prstGeom>
            <a:solidFill>
              <a:schemeClr val="accent2"/>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9" name="Gerade Verbindung 8">
            <a:extLst>
              <a:ext uri="{FF2B5EF4-FFF2-40B4-BE49-F238E27FC236}">
                <a16:creationId xmlns:a16="http://schemas.microsoft.com/office/drawing/2014/main" id="{2861C899-5B9E-FC4D-A38D-39759DB07697}"/>
              </a:ext>
            </a:extLst>
          </p:cNvPr>
          <p:cNvCxnSpPr>
            <a:cxnSpLocks/>
          </p:cNvCxnSpPr>
          <p:nvPr/>
        </p:nvCxnSpPr>
        <p:spPr>
          <a:xfrm>
            <a:off x="3359696" y="3543240"/>
            <a:ext cx="1364333"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A8F6A1-3EC0-0F44-A4D2-ED62605C56EE}"/>
              </a:ext>
            </a:extLst>
          </p:cNvPr>
          <p:cNvCxnSpPr>
            <a:cxnSpLocks/>
          </p:cNvCxnSpPr>
          <p:nvPr/>
        </p:nvCxnSpPr>
        <p:spPr>
          <a:xfrm>
            <a:off x="6960096" y="2337328"/>
            <a:ext cx="43061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71A3421-7480-1B43-8DBC-73432E70EE17}"/>
              </a:ext>
            </a:extLst>
          </p:cNvPr>
          <p:cNvCxnSpPr>
            <a:cxnSpLocks/>
          </p:cNvCxnSpPr>
          <p:nvPr/>
        </p:nvCxnSpPr>
        <p:spPr>
          <a:xfrm flipH="1" flipV="1">
            <a:off x="5878806" y="4208107"/>
            <a:ext cx="2" cy="432000"/>
          </a:xfrm>
          <a:prstGeom prst="line">
            <a:avLst/>
          </a:prstGeom>
          <a:ln w="12700">
            <a:solidFill>
              <a:srgbClr val="77BE95"/>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2D3A91C2-5FF6-EF42-B0EC-32E45503675E}"/>
              </a:ext>
            </a:extLst>
          </p:cNvPr>
          <p:cNvSpPr txBox="1"/>
          <p:nvPr/>
        </p:nvSpPr>
        <p:spPr>
          <a:xfrm>
            <a:off x="7536160" y="2181140"/>
            <a:ext cx="4110613" cy="1107996"/>
          </a:xfrm>
          <a:prstGeom prst="rect">
            <a:avLst/>
          </a:prstGeom>
          <a:noFill/>
        </p:spPr>
        <p:txBody>
          <a:bodyPr wrap="square" lIns="0" tIns="0" rIns="0" bIns="0" rtlCol="0" anchor="t">
            <a:spAutoFit/>
          </a:bodyPr>
          <a:lstStyle/>
          <a:p>
            <a:r>
              <a:rPr lang="fr-CH" b="1" dirty="0"/>
              <a:t>Coûts énergétiques</a:t>
            </a:r>
            <a:r>
              <a:rPr lang="fr-CH" dirty="0"/>
              <a:t> </a:t>
            </a:r>
          </a:p>
          <a:p>
            <a:r>
              <a:rPr lang="fr-CH" dirty="0"/>
              <a:t>pour le mazout, le gaz, l’électricité, etc.; déterminante pour les coûts globaux, cette part est toutefois souvent sous-estimée.</a:t>
            </a:r>
          </a:p>
        </p:txBody>
      </p:sp>
      <p:sp>
        <p:nvSpPr>
          <p:cNvPr id="14" name="Textfeld 13">
            <a:extLst>
              <a:ext uri="{FF2B5EF4-FFF2-40B4-BE49-F238E27FC236}">
                <a16:creationId xmlns:a16="http://schemas.microsoft.com/office/drawing/2014/main" id="{AF02F56A-2CC9-0743-853E-2D24A89C1DEC}"/>
              </a:ext>
            </a:extLst>
          </p:cNvPr>
          <p:cNvSpPr txBox="1"/>
          <p:nvPr/>
        </p:nvSpPr>
        <p:spPr>
          <a:xfrm>
            <a:off x="653734" y="3393863"/>
            <a:ext cx="3240341" cy="1661993"/>
          </a:xfrm>
          <a:prstGeom prst="rect">
            <a:avLst/>
          </a:prstGeom>
          <a:noFill/>
        </p:spPr>
        <p:txBody>
          <a:bodyPr wrap="square" lIns="0" tIns="0" rIns="0" bIns="0" rtlCol="0" anchor="t">
            <a:spAutoFit/>
          </a:bodyPr>
          <a:lstStyle/>
          <a:p>
            <a:r>
              <a:rPr lang="fr-CH" b="1" dirty="0"/>
              <a:t>Coûts d’investissement</a:t>
            </a:r>
            <a:r>
              <a:rPr lang="fr-CH" dirty="0"/>
              <a:t> </a:t>
            </a:r>
          </a:p>
          <a:p>
            <a:r>
              <a:rPr lang="fr-CH" dirty="0"/>
              <a:t>Montant unique pour l’achat du système de chauffage, frais de montage compris; leur part est souvent surestimée.</a:t>
            </a:r>
          </a:p>
        </p:txBody>
      </p:sp>
      <p:sp>
        <p:nvSpPr>
          <p:cNvPr id="15" name="Textfeld 14">
            <a:extLst>
              <a:ext uri="{FF2B5EF4-FFF2-40B4-BE49-F238E27FC236}">
                <a16:creationId xmlns:a16="http://schemas.microsoft.com/office/drawing/2014/main" id="{CC3F9BCD-4655-8649-879F-2BD56C8E8EEA}"/>
              </a:ext>
            </a:extLst>
          </p:cNvPr>
          <p:cNvSpPr txBox="1"/>
          <p:nvPr/>
        </p:nvSpPr>
        <p:spPr>
          <a:xfrm>
            <a:off x="5807968" y="4675965"/>
            <a:ext cx="4392488" cy="1384995"/>
          </a:xfrm>
          <a:prstGeom prst="rect">
            <a:avLst/>
          </a:prstGeom>
          <a:noFill/>
        </p:spPr>
        <p:txBody>
          <a:bodyPr wrap="square" lIns="0" tIns="0" rIns="0" bIns="0" rtlCol="0" anchor="t">
            <a:spAutoFit/>
          </a:bodyPr>
          <a:lstStyle/>
          <a:p>
            <a:r>
              <a:rPr lang="fr-CH" b="1" dirty="0"/>
              <a:t>Coûts d’exploitation et frais d’entretien</a:t>
            </a:r>
            <a:r>
              <a:rPr lang="fr-CH" dirty="0"/>
              <a:t> </a:t>
            </a:r>
          </a:p>
          <a:p>
            <a:r>
              <a:rPr lang="fr-CH" dirty="0"/>
              <a:t>pour les réparations, l’entretien, le contrôle et le nettoyage de la cheminée; c’est la plus petite part des coûts globaux, mais qui ne doit pas être sous-estimée.</a:t>
            </a:r>
          </a:p>
        </p:txBody>
      </p:sp>
      <p:sp>
        <p:nvSpPr>
          <p:cNvPr id="16" name="Textfeld 15">
            <a:extLst>
              <a:ext uri="{FF2B5EF4-FFF2-40B4-BE49-F238E27FC236}">
                <a16:creationId xmlns:a16="http://schemas.microsoft.com/office/drawing/2014/main" id="{2DC7E757-DDEF-FF4D-BAD5-173D8124BA01}"/>
              </a:ext>
            </a:extLst>
          </p:cNvPr>
          <p:cNvSpPr txBox="1"/>
          <p:nvPr/>
        </p:nvSpPr>
        <p:spPr>
          <a:xfrm>
            <a:off x="1698873" y="1892659"/>
            <a:ext cx="2912212" cy="738664"/>
          </a:xfrm>
          <a:prstGeom prst="rect">
            <a:avLst/>
          </a:prstGeom>
          <a:noFill/>
        </p:spPr>
        <p:txBody>
          <a:bodyPr wrap="square" lIns="0" tIns="0" rIns="0" bIns="0" rtlCol="0">
            <a:spAutoFit/>
          </a:bodyPr>
          <a:lstStyle/>
          <a:p>
            <a:r>
              <a:rPr lang="fr-CH" sz="1600"/>
              <a:t>Représentation schématique des coûts globaux sur le cycle de vie d’un chauffage</a:t>
            </a:r>
          </a:p>
        </p:txBody>
      </p:sp>
      <p:cxnSp>
        <p:nvCxnSpPr>
          <p:cNvPr id="23" name="Gerade Verbindung 22">
            <a:extLst>
              <a:ext uri="{FF2B5EF4-FFF2-40B4-BE49-F238E27FC236}">
                <a16:creationId xmlns:a16="http://schemas.microsoft.com/office/drawing/2014/main" id="{2371D2F6-66B4-E549-9244-B969E10262BB}"/>
              </a:ext>
            </a:extLst>
          </p:cNvPr>
          <p:cNvCxnSpPr>
            <a:stCxn id="7" idx="1"/>
          </p:cNvCxnSpPr>
          <p:nvPr/>
        </p:nvCxnSpPr>
        <p:spPr>
          <a:xfrm flipH="1">
            <a:off x="5519936" y="2989794"/>
            <a:ext cx="358869" cy="12183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D7F74239-2158-5F43-9EDA-C07110946B34}"/>
              </a:ext>
            </a:extLst>
          </p:cNvPr>
          <p:cNvCxnSpPr>
            <a:cxnSpLocks/>
            <a:stCxn id="8" idx="1"/>
          </p:cNvCxnSpPr>
          <p:nvPr/>
        </p:nvCxnSpPr>
        <p:spPr>
          <a:xfrm flipH="1" flipV="1">
            <a:off x="4629150" y="2295525"/>
            <a:ext cx="1249655" cy="6942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8AB9531-C624-DC4F-BDEA-273314E5BD38}"/>
              </a:ext>
            </a:extLst>
          </p:cNvPr>
          <p:cNvCxnSpPr>
            <a:cxnSpLocks/>
            <a:endCxn id="7" idx="1"/>
          </p:cNvCxnSpPr>
          <p:nvPr/>
        </p:nvCxnSpPr>
        <p:spPr>
          <a:xfrm flipH="1" flipV="1">
            <a:off x="5878805" y="2989794"/>
            <a:ext cx="360070" cy="1194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CB7AFAE-A5C0-794E-A751-8890716E9161}"/>
              </a:ext>
            </a:extLst>
          </p:cNvPr>
          <p:cNvCxnSpPr>
            <a:cxnSpLocks/>
          </p:cNvCxnSpPr>
          <p:nvPr/>
        </p:nvCxnSpPr>
        <p:spPr>
          <a:xfrm flipV="1">
            <a:off x="1620906" y="1923289"/>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5017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04F74A-A93E-4D0F-8934-B9A3F5C5DB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Titel 5">
            <a:extLst>
              <a:ext uri="{FF2B5EF4-FFF2-40B4-BE49-F238E27FC236}">
                <a16:creationId xmlns:a16="http://schemas.microsoft.com/office/drawing/2014/main" id="{B6F3E751-F63F-4761-AFB2-F9C64661552D}"/>
              </a:ext>
            </a:extLst>
          </p:cNvPr>
          <p:cNvSpPr>
            <a:spLocks noGrp="1"/>
          </p:cNvSpPr>
          <p:nvPr>
            <p:ph type="title"/>
          </p:nvPr>
        </p:nvSpPr>
        <p:spPr>
          <a:xfrm>
            <a:off x="630393" y="636438"/>
            <a:ext cx="9784089" cy="525423"/>
          </a:xfrm>
        </p:spPr>
        <p:txBody>
          <a:bodyPr/>
          <a:lstStyle/>
          <a:p>
            <a:r>
              <a:rPr lang="fr-CH" sz="2600" dirty="0"/>
              <a:t>Comparaison annuelle des systèmes de chauffage </a:t>
            </a:r>
            <a:br>
              <a:rPr lang="fr-CH" sz="2600" dirty="0"/>
            </a:br>
            <a:r>
              <a:rPr lang="fr-CH" sz="2600" dirty="0"/>
              <a:t>de maisons individuelles</a:t>
            </a:r>
          </a:p>
        </p:txBody>
      </p:sp>
      <p:sp>
        <p:nvSpPr>
          <p:cNvPr id="9" name="Textfeld 8">
            <a:extLst>
              <a:ext uri="{FF2B5EF4-FFF2-40B4-BE49-F238E27FC236}">
                <a16:creationId xmlns:a16="http://schemas.microsoft.com/office/drawing/2014/main" id="{989CB562-C52D-6546-BE56-013EB872E079}"/>
              </a:ext>
            </a:extLst>
          </p:cNvPr>
          <p:cNvSpPr txBox="1"/>
          <p:nvPr/>
        </p:nvSpPr>
        <p:spPr>
          <a:xfrm>
            <a:off x="1374896" y="5975341"/>
            <a:ext cx="9977688"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Calculateur des coûts de chauffage et plus d’informations sur </a:t>
            </a:r>
            <a:r>
              <a:rPr lang="fr-CH" sz="1600" u="sng" dirty="0" err="1"/>
              <a:t>chauffezrenouvelable.ch</a:t>
            </a:r>
            <a:endParaRPr lang="fr-CH" sz="1600" u="sng" dirty="0"/>
          </a:p>
        </p:txBody>
      </p:sp>
      <p:pic>
        <p:nvPicPr>
          <p:cNvPr id="10" name="Grafik 9">
            <a:extLst>
              <a:ext uri="{FF2B5EF4-FFF2-40B4-BE49-F238E27FC236}">
                <a16:creationId xmlns:a16="http://schemas.microsoft.com/office/drawing/2014/main" id="{317EB65F-1C78-1B44-8073-7BDC06CF670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
        <p:nvSpPr>
          <p:cNvPr id="11" name="Textfeld 10">
            <a:extLst>
              <a:ext uri="{FF2B5EF4-FFF2-40B4-BE49-F238E27FC236}">
                <a16:creationId xmlns:a16="http://schemas.microsoft.com/office/drawing/2014/main" id="{940B9443-6B20-A343-85EF-671C5DB41CC5}"/>
              </a:ext>
            </a:extLst>
          </p:cNvPr>
          <p:cNvSpPr txBox="1"/>
          <p:nvPr/>
        </p:nvSpPr>
        <p:spPr>
          <a:xfrm>
            <a:off x="9818867" y="1790426"/>
            <a:ext cx="1893739" cy="692497"/>
          </a:xfrm>
          <a:prstGeom prst="rect">
            <a:avLst/>
          </a:prstGeom>
          <a:noFill/>
        </p:spPr>
        <p:txBody>
          <a:bodyPr wrap="square" lIns="0" tIns="0" rIns="0" bIns="0" rtlCol="0">
            <a:spAutoFit/>
          </a:bodyPr>
          <a:lstStyle/>
          <a:p>
            <a:r>
              <a:rPr lang="fr-CH" sz="1500" dirty="0"/>
              <a:t>Exemple avec consommation de 3000 litres de mazout</a:t>
            </a:r>
          </a:p>
        </p:txBody>
      </p:sp>
      <p:cxnSp>
        <p:nvCxnSpPr>
          <p:cNvPr id="12" name="Gerade Verbindung 11">
            <a:extLst>
              <a:ext uri="{FF2B5EF4-FFF2-40B4-BE49-F238E27FC236}">
                <a16:creationId xmlns:a16="http://schemas.microsoft.com/office/drawing/2014/main" id="{182AF7CC-D60D-6444-9BF9-CF233E693B7E}"/>
              </a:ext>
            </a:extLst>
          </p:cNvPr>
          <p:cNvCxnSpPr>
            <a:cxnSpLocks/>
          </p:cNvCxnSpPr>
          <p:nvPr/>
        </p:nvCxnSpPr>
        <p:spPr>
          <a:xfrm flipV="1">
            <a:off x="9729274" y="1772816"/>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Grafik 13">
            <a:extLst>
              <a:ext uri="{FF2B5EF4-FFF2-40B4-BE49-F238E27FC236}">
                <a16:creationId xmlns:a16="http://schemas.microsoft.com/office/drawing/2014/main" id="{5E28BB93-D44C-486B-3DCF-902071D94A82}"/>
              </a:ext>
            </a:extLst>
          </p:cNvPr>
          <p:cNvPicPr>
            <a:picLocks noChangeAspect="1"/>
          </p:cNvPicPr>
          <p:nvPr/>
        </p:nvPicPr>
        <p:blipFill>
          <a:blip r:embed="rId5"/>
          <a:stretch>
            <a:fillRect/>
          </a:stretch>
        </p:blipFill>
        <p:spPr>
          <a:xfrm>
            <a:off x="2351587" y="1598302"/>
            <a:ext cx="7278485" cy="4218705"/>
          </a:xfrm>
          <a:prstGeom prst="rect">
            <a:avLst/>
          </a:prstGeom>
        </p:spPr>
      </p:pic>
      <p:sp>
        <p:nvSpPr>
          <p:cNvPr id="15" name="Rechteck 14">
            <a:extLst>
              <a:ext uri="{FF2B5EF4-FFF2-40B4-BE49-F238E27FC236}">
                <a16:creationId xmlns:a16="http://schemas.microsoft.com/office/drawing/2014/main" id="{EAC5A3A1-B6BB-EC82-17DE-B50242D9242B}"/>
              </a:ext>
            </a:extLst>
          </p:cNvPr>
          <p:cNvSpPr/>
          <p:nvPr/>
        </p:nvSpPr>
        <p:spPr>
          <a:xfrm>
            <a:off x="2351586" y="5301208"/>
            <a:ext cx="3639243" cy="525423"/>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29771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46753" y="1542973"/>
            <a:ext cx="10938216" cy="4452465"/>
          </a:xfrm>
        </p:spPr>
        <p:txBody>
          <a:bodyPr vert="horz" lIns="0" tIns="0" rIns="0" bIns="0" rtlCol="0" anchor="t">
            <a:noAutofit/>
          </a:bodyPr>
          <a:lstStyle/>
          <a:p>
            <a:pPr>
              <a:lnSpc>
                <a:spcPct val="113000"/>
              </a:lnSpc>
            </a:pPr>
            <a:r>
              <a:rPr lang="fr-CH" sz="1800" b="1" dirty="0"/>
              <a:t>Financement du remplacement du système de production de chaleur dans les grands immeubles locatifs</a:t>
            </a:r>
            <a:br>
              <a:rPr lang="fr-CH" sz="1800" b="1" dirty="0"/>
            </a:br>
            <a:r>
              <a:rPr lang="fr-CH" sz="1800" dirty="0"/>
              <a:t>Les possibilités de financement suivantes s’offrent en principe aux propriétaires d’objets loués:</a:t>
            </a:r>
          </a:p>
          <a:p>
            <a:pPr marL="269875" lvl="1" indent="-263525">
              <a:lnSpc>
                <a:spcPct val="113000"/>
              </a:lnSpc>
              <a:buClr>
                <a:schemeClr val="accent2"/>
              </a:buClr>
              <a:buFont typeface="Arial" panose="020B0604020202020204" pitchFamily="34" charset="0"/>
              <a:buChar char="•"/>
            </a:pPr>
            <a:r>
              <a:rPr lang="fr-CH" sz="1800" dirty="0"/>
              <a:t>Augmentation de l’hypothèque ou du crédit de construction (part minimale de fonds propres)</a:t>
            </a:r>
          </a:p>
          <a:p>
            <a:pPr marL="269875" lvl="1" indent="-263525">
              <a:lnSpc>
                <a:spcPct val="113000"/>
              </a:lnSpc>
              <a:buClr>
                <a:schemeClr val="accent2"/>
              </a:buClr>
              <a:buFont typeface="Arial" panose="020B0604020202020204" pitchFamily="34" charset="0"/>
              <a:buChar char="•"/>
            </a:pPr>
            <a:r>
              <a:rPr lang="fr-CH" sz="1800" dirty="0"/>
              <a:t>Capital propre (argent économisé) → cas classique!</a:t>
            </a:r>
          </a:p>
          <a:p>
            <a:pPr marL="269875" lvl="1" indent="-263525">
              <a:lnSpc>
                <a:spcPct val="113000"/>
              </a:lnSpc>
              <a:buClr>
                <a:schemeClr val="accent2"/>
              </a:buClr>
              <a:buFont typeface="Arial" panose="020B0604020202020204" pitchFamily="34" charset="0"/>
              <a:buChar char="•"/>
            </a:pPr>
            <a:r>
              <a:rPr lang="fr-CH" sz="1800" dirty="0"/>
              <a:t>Contrat de performance énergétique (investissement par l’entrepreneur, remboursement par les charges)</a:t>
            </a:r>
          </a:p>
          <a:p>
            <a:endParaRPr lang="de-CH" sz="1800" b="1" dirty="0"/>
          </a:p>
          <a:p>
            <a:r>
              <a:rPr lang="fr-CH" sz="1800" b="1" dirty="0"/>
              <a:t>Économie d’impôts: </a:t>
            </a:r>
            <a:r>
              <a:rPr lang="fr-CH" sz="1800" dirty="0"/>
              <a:t>pour les biens immobiliers faisant partie du patrimoine privé, ces investissements peuvent être directement déduits des impôts</a:t>
            </a:r>
          </a:p>
          <a:p>
            <a:r>
              <a:rPr lang="fr-CH" sz="1800" b="1" dirty="0"/>
              <a:t>Augmentation des revenus locatifs: </a:t>
            </a:r>
            <a:r>
              <a:rPr lang="fr-CH" sz="1800" dirty="0"/>
              <a:t>50 à 70% des investissements créant des plus-values peuvent être répercutés sur les loyers</a:t>
            </a:r>
          </a:p>
          <a:p>
            <a:r>
              <a:rPr lang="fr-CH" sz="1800" b="1" dirty="0"/>
              <a:t>Répercussion positive </a:t>
            </a:r>
            <a:r>
              <a:rPr lang="fr-CH" sz="1800" dirty="0"/>
              <a:t>sur la </a:t>
            </a:r>
            <a:r>
              <a:rPr lang="fr-CH" sz="1800" b="1" dirty="0"/>
              <a:t>valeur de revente du bien immobilier</a:t>
            </a:r>
            <a:r>
              <a:rPr lang="fr-CH" sz="1800" dirty="0"/>
              <a:t>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42</a:t>
            </a:fld>
            <a:endParaRPr lang="de-CH"/>
          </a:p>
        </p:txBody>
      </p:sp>
      <p:sp>
        <p:nvSpPr>
          <p:cNvPr id="4" name="Titel 3"/>
          <p:cNvSpPr>
            <a:spLocks noGrp="1"/>
          </p:cNvSpPr>
          <p:nvPr>
            <p:ph type="title"/>
          </p:nvPr>
        </p:nvSpPr>
        <p:spPr>
          <a:xfrm>
            <a:off x="630392" y="636438"/>
            <a:ext cx="10706392" cy="416589"/>
          </a:xfrm>
        </p:spPr>
        <p:txBody>
          <a:bodyPr/>
          <a:lstStyle/>
          <a:p>
            <a:r>
              <a:rPr lang="fr-CH" sz="2400" dirty="0"/>
              <a:t>Financement du remplacement du chauffage d’un objet loué</a:t>
            </a:r>
          </a:p>
        </p:txBody>
      </p:sp>
      <p:pic>
        <p:nvPicPr>
          <p:cNvPr id="5" name="Grafik 4">
            <a:extLst>
              <a:ext uri="{FF2B5EF4-FFF2-40B4-BE49-F238E27FC236}">
                <a16:creationId xmlns:a16="http://schemas.microsoft.com/office/drawing/2014/main" id="{D3593C59-B594-D14D-B1B3-323F353CEE1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6122" y="5661248"/>
            <a:ext cx="614435" cy="614435"/>
          </a:xfrm>
          <a:prstGeom prst="rect">
            <a:avLst/>
          </a:prstGeom>
        </p:spPr>
      </p:pic>
      <p:sp>
        <p:nvSpPr>
          <p:cNvPr id="6" name="Textfeld 5">
            <a:extLst>
              <a:ext uri="{FF2B5EF4-FFF2-40B4-BE49-F238E27FC236}">
                <a16:creationId xmlns:a16="http://schemas.microsoft.com/office/drawing/2014/main" id="{D8543285-B79F-654A-8602-C836792D8E0C}"/>
              </a:ext>
            </a:extLst>
          </p:cNvPr>
          <p:cNvSpPr txBox="1"/>
          <p:nvPr/>
        </p:nvSpPr>
        <p:spPr>
          <a:xfrm>
            <a:off x="1374896" y="5749216"/>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Fiche d’information de chauffez renouvelable: </a:t>
            </a:r>
            <a:r>
              <a:rPr lang="fr-CH" sz="1600" dirty="0">
                <a:highlight>
                  <a:srgbClr val="FFFF00"/>
                </a:highlight>
              </a:rPr>
              <a:t>«</a:t>
            </a:r>
            <a:r>
              <a:rPr lang="fr-CH" sz="1600" dirty="0" err="1">
                <a:highlight>
                  <a:srgbClr val="FFFF00"/>
                </a:highlight>
              </a:rPr>
              <a:t>Financement_grands_immeubles_locatifs</a:t>
            </a:r>
            <a:r>
              <a:rPr lang="fr-CH" sz="1600" dirty="0">
                <a:highlight>
                  <a:srgbClr val="FFFF00"/>
                </a:highlight>
              </a:rPr>
              <a:t>»</a:t>
            </a:r>
          </a:p>
        </p:txBody>
      </p:sp>
      <p:sp>
        <p:nvSpPr>
          <p:cNvPr id="7" name="Rechteck 6">
            <a:extLst>
              <a:ext uri="{FF2B5EF4-FFF2-40B4-BE49-F238E27FC236}">
                <a16:creationId xmlns:a16="http://schemas.microsoft.com/office/drawing/2014/main" id="{F299D84E-CBE8-C4E0-05EC-416038AF425D}"/>
              </a:ext>
            </a:extLst>
          </p:cNvPr>
          <p:cNvSpPr/>
          <p:nvPr/>
        </p:nvSpPr>
        <p:spPr>
          <a:xfrm>
            <a:off x="8762663" y="4555334"/>
            <a:ext cx="2376264" cy="197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a:t>
            </a:r>
          </a:p>
        </p:txBody>
      </p:sp>
    </p:spTree>
    <p:extLst>
      <p:ext uri="{BB962C8B-B14F-4D97-AF65-F5344CB8AC3E}">
        <p14:creationId xmlns:p14="http://schemas.microsoft.com/office/powerpoint/2010/main" val="11058831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5223" y="1592796"/>
            <a:ext cx="10941554" cy="3672408"/>
          </a:xfrm>
        </p:spPr>
        <p:txBody>
          <a:bodyPr/>
          <a:lstStyle/>
          <a:p>
            <a:pPr marL="265113" indent="-265113">
              <a:spcBef>
                <a:spcPts val="1000"/>
              </a:spcBef>
              <a:buClr>
                <a:schemeClr val="accent2"/>
              </a:buClr>
              <a:buFont typeface="Arial" panose="020B0604020202020204" pitchFamily="34" charset="0"/>
              <a:buChar char="•"/>
            </a:pPr>
            <a:r>
              <a:rPr lang="fr-CH" sz="1800" dirty="0"/>
              <a:t>Fonds de rénovation de la communauté de propriétaires par étage (PPE)</a:t>
            </a:r>
          </a:p>
          <a:p>
            <a:pPr marL="285750" lvl="0" indent="-285750">
              <a:buClr>
                <a:schemeClr val="accent2"/>
              </a:buClr>
              <a:buFont typeface="Arial" panose="020B0604020202020204" pitchFamily="34" charset="0"/>
              <a:buChar char="•"/>
            </a:pPr>
            <a:r>
              <a:rPr lang="fr-CH" sz="1800" dirty="0"/>
              <a:t>Souscription d’un prêt par la PPE </a:t>
            </a:r>
          </a:p>
          <a:p>
            <a:pPr marL="285750" lvl="0" indent="-285750">
              <a:buClr>
                <a:schemeClr val="accent2"/>
              </a:buClr>
              <a:buFont typeface="Arial" panose="020B0604020202020204" pitchFamily="34" charset="0"/>
              <a:buChar char="•"/>
            </a:pPr>
            <a:r>
              <a:rPr lang="fr-CH" sz="1800" dirty="0"/>
              <a:t>Chaque propriétaire finance directement ou contracte une hypothèque </a:t>
            </a:r>
          </a:p>
          <a:p>
            <a:pPr marL="285750" lvl="0" indent="-285750">
              <a:buClr>
                <a:schemeClr val="accent2"/>
              </a:buClr>
              <a:buFont typeface="Arial" panose="020B0604020202020204" pitchFamily="34" charset="0"/>
              <a:buChar char="•"/>
            </a:pPr>
            <a:r>
              <a:rPr lang="fr-CH" sz="1800" dirty="0"/>
              <a:t>Installation sous </a:t>
            </a:r>
            <a:r>
              <a:rPr lang="fr-CH" sz="1800" dirty="0" err="1"/>
              <a:t>contracting</a:t>
            </a:r>
            <a:r>
              <a:rPr lang="fr-CH" sz="1800" dirty="0"/>
              <a:t> (investissement par l’entrepreneur, remboursement par le prix de la chaleur)</a:t>
            </a:r>
          </a:p>
          <a:p>
            <a:endParaRPr lang="de-CH" sz="1800" b="1" dirty="0"/>
          </a:p>
          <a:p>
            <a:r>
              <a:rPr lang="fr-CH" sz="1800" dirty="0"/>
              <a:t>Les </a:t>
            </a:r>
            <a:r>
              <a:rPr lang="fr-CH" sz="1800" b="1" dirty="0"/>
              <a:t>investissements</a:t>
            </a:r>
            <a:r>
              <a:rPr lang="fr-CH" sz="1800" dirty="0"/>
              <a:t> dans l’entretien et les mesures d'économie d’énergie (p. ex. remplacement du système de production de chaleur) peuvent être </a:t>
            </a:r>
            <a:r>
              <a:rPr lang="fr-CH" sz="1800" b="1" dirty="0"/>
              <a:t>déduits des impôts</a:t>
            </a:r>
            <a:r>
              <a:rPr lang="fr-CH" sz="1800" dirty="0"/>
              <a:t>. </a:t>
            </a:r>
            <a:r>
              <a:rPr lang="fr-CH" sz="1800" b="1" dirty="0"/>
              <a:t>Les versements dans un fonds de rénovation donnent également droit à des déductions</a:t>
            </a:r>
            <a:r>
              <a:rPr lang="fr-CH" sz="1800" dirty="0"/>
              <a:t>, ce qui n’est pas le cas des dépenses provenant du fonds de rénovation.</a:t>
            </a:r>
          </a:p>
          <a:p>
            <a:endParaRPr lang="de-CH" dirty="0"/>
          </a:p>
          <a:p>
            <a:r>
              <a:rPr lang="fr-CH" sz="1800" dirty="0">
                <a:solidFill>
                  <a:srgbClr val="000000"/>
                </a:solidFill>
                <a:latin typeface="Arial" panose="020B0604020202020204" pitchFamily="34" charset="0"/>
              </a:rPr>
              <a:t>Les administrateurs professionnels veillent à ce que le bien immobilier soit </a:t>
            </a:r>
            <a:r>
              <a:rPr lang="fr-CH" sz="1800" b="1" dirty="0">
                <a:solidFill>
                  <a:srgbClr val="000000"/>
                </a:solidFill>
                <a:latin typeface="Arial" panose="020B0604020202020204" pitchFamily="34" charset="0"/>
              </a:rPr>
              <a:t>adapté pour l'avenir </a:t>
            </a:r>
            <a:r>
              <a:rPr lang="fr-CH" sz="1800" dirty="0">
                <a:solidFill>
                  <a:srgbClr val="000000"/>
                </a:solidFill>
                <a:latin typeface="Arial" panose="020B0604020202020204" pitchFamily="34" charset="0"/>
              </a:rPr>
              <a:t>et conserve sa valeur.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43</a:t>
            </a:fld>
            <a:endParaRPr lang="de-CH"/>
          </a:p>
        </p:txBody>
      </p:sp>
      <p:sp>
        <p:nvSpPr>
          <p:cNvPr id="4" name="Titel 3"/>
          <p:cNvSpPr>
            <a:spLocks noGrp="1"/>
          </p:cNvSpPr>
          <p:nvPr>
            <p:ph type="title"/>
          </p:nvPr>
        </p:nvSpPr>
        <p:spPr>
          <a:xfrm>
            <a:off x="630392" y="636438"/>
            <a:ext cx="11154240" cy="478144"/>
          </a:xfrm>
        </p:spPr>
        <p:txBody>
          <a:bodyPr/>
          <a:lstStyle/>
          <a:p>
            <a:r>
              <a:rPr lang="fr-CH" sz="2800" dirty="0"/>
              <a:t>Financement du remplacement du chauffage D’une PPE</a:t>
            </a:r>
          </a:p>
        </p:txBody>
      </p:sp>
      <p:pic>
        <p:nvPicPr>
          <p:cNvPr id="6" name="Grafik 5">
            <a:extLst>
              <a:ext uri="{FF2B5EF4-FFF2-40B4-BE49-F238E27FC236}">
                <a16:creationId xmlns:a16="http://schemas.microsoft.com/office/drawing/2014/main" id="{B1B69D2B-A5F6-F340-90BB-8B9E1B76DA1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6122" y="5661248"/>
            <a:ext cx="614435" cy="614435"/>
          </a:xfrm>
          <a:prstGeom prst="rect">
            <a:avLst/>
          </a:prstGeom>
        </p:spPr>
      </p:pic>
      <p:sp>
        <p:nvSpPr>
          <p:cNvPr id="7" name="Textfeld 6">
            <a:extLst>
              <a:ext uri="{FF2B5EF4-FFF2-40B4-BE49-F238E27FC236}">
                <a16:creationId xmlns:a16="http://schemas.microsoft.com/office/drawing/2014/main" id="{93A89293-DDFD-EB4D-8447-7C95E9A7E616}"/>
              </a:ext>
            </a:extLst>
          </p:cNvPr>
          <p:cNvSpPr txBox="1"/>
          <p:nvPr/>
        </p:nvSpPr>
        <p:spPr>
          <a:xfrm>
            <a:off x="1374896" y="5729119"/>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Fiche d’information de chauffez renouvelable: </a:t>
            </a:r>
            <a:br>
              <a:rPr lang="fr-CH" sz="1600" dirty="0"/>
            </a:br>
            <a:r>
              <a:rPr lang="fr-CH" sz="1600" dirty="0">
                <a:highlight>
                  <a:srgbClr val="FFFF00"/>
                </a:highlight>
              </a:rPr>
              <a:t>«</a:t>
            </a:r>
            <a:r>
              <a:rPr lang="fr-CH" sz="1600" dirty="0" err="1">
                <a:highlight>
                  <a:srgbClr val="FFFF00"/>
                </a:highlight>
              </a:rPr>
              <a:t>Financement_PPE</a:t>
            </a:r>
            <a:r>
              <a:rPr lang="fr-CH" sz="1600" dirty="0">
                <a:highlight>
                  <a:srgbClr val="FFFF00"/>
                </a:highlight>
              </a:rPr>
              <a:t>»</a:t>
            </a:r>
          </a:p>
        </p:txBody>
      </p:sp>
      <p:sp>
        <p:nvSpPr>
          <p:cNvPr id="8" name="Rechteck 7">
            <a:extLst>
              <a:ext uri="{FF2B5EF4-FFF2-40B4-BE49-F238E27FC236}">
                <a16:creationId xmlns:a16="http://schemas.microsoft.com/office/drawing/2014/main" id="{CF7553F0-2B37-1D6D-54E0-6D3335551E03}"/>
              </a:ext>
            </a:extLst>
          </p:cNvPr>
          <p:cNvSpPr/>
          <p:nvPr/>
        </p:nvSpPr>
        <p:spPr>
          <a:xfrm>
            <a:off x="8762663" y="4555334"/>
            <a:ext cx="2376264" cy="197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a:t>
            </a:r>
          </a:p>
        </p:txBody>
      </p:sp>
    </p:spTree>
    <p:extLst>
      <p:ext uri="{BB962C8B-B14F-4D97-AF65-F5344CB8AC3E}">
        <p14:creationId xmlns:p14="http://schemas.microsoft.com/office/powerpoint/2010/main" val="30514147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a:t>Conclusion</a:t>
            </a:r>
          </a:p>
        </p:txBody>
      </p:sp>
      <p:sp>
        <p:nvSpPr>
          <p:cNvPr id="3" name="Untertitel 2"/>
          <p:cNvSpPr>
            <a:spLocks noGrp="1"/>
          </p:cNvSpPr>
          <p:nvPr>
            <p:ph sz="half" idx="1"/>
          </p:nvPr>
        </p:nvSpPr>
        <p:spPr>
          <a:xfrm>
            <a:off x="627054" y="2996952"/>
            <a:ext cx="6117018" cy="2792365"/>
          </a:xfrm>
        </p:spPr>
        <p:txBody>
          <a:bodyPr>
            <a:noAutofit/>
          </a:bodyPr>
          <a:lstStyle/>
          <a:p>
            <a:r>
              <a:rPr lang="fr-CH" sz="2400" dirty="0"/>
              <a:t>Un chauffage alimenté par de l’énergie renouvelable est plus avantageux sur le plan économique et écologique que les systèmes de chauffage à énergies fossiles et le chauffage électrique direct </a:t>
            </a:r>
            <a:r>
              <a:rPr lang="de-CH" sz="2400" dirty="0"/>
              <a:t>– </a:t>
            </a:r>
            <a:r>
              <a:rPr lang="fr-CH" sz="2400" dirty="0"/>
              <a:t>et cela dès le premier jour!</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3" name="Bildplatzhalter 12">
            <a:extLst>
              <a:ext uri="{FF2B5EF4-FFF2-40B4-BE49-F238E27FC236}">
                <a16:creationId xmlns:a16="http://schemas.microsoft.com/office/drawing/2014/main" id="{78EF2645-2236-3648-88D9-166771D928F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64" r="64"/>
          <a:stretch/>
        </p:blipFill>
        <p:spPr>
          <a:xfrm>
            <a:off x="7067733" y="8136"/>
            <a:ext cx="5124267" cy="6858000"/>
          </a:xfrm>
        </p:spPr>
      </p:pic>
    </p:spTree>
    <p:extLst>
      <p:ext uri="{BB962C8B-B14F-4D97-AF65-F5344CB8AC3E}">
        <p14:creationId xmlns:p14="http://schemas.microsoft.com/office/powerpoint/2010/main" val="28743980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fr-CH" dirty="0">
                <a:solidFill>
                  <a:schemeClr val="accent2"/>
                </a:solidFill>
              </a:rPr>
              <a:t>1	Soyez prévoyant et planifiez ce changement!</a:t>
            </a:r>
          </a:p>
          <a:p>
            <a:pPr marL="314325">
              <a:spcAft>
                <a:spcPts val="600"/>
              </a:spcAft>
              <a:tabLst>
                <a:tab pos="307975" algn="l"/>
              </a:tabLst>
            </a:pPr>
            <a:r>
              <a:rPr lang="fr-CH" dirty="0"/>
              <a:t>Si votre chauffage a dix ans ou plus, vous devriez d’ores et déjà penser à le changer. </a:t>
            </a:r>
          </a:p>
          <a:p>
            <a:pPr marL="314325" indent="-307975">
              <a:tabLst>
                <a:tab pos="307975" algn="l"/>
              </a:tabLst>
            </a:pPr>
            <a:r>
              <a:rPr lang="fr-CH" dirty="0">
                <a:solidFill>
                  <a:schemeClr val="accent2"/>
                </a:solidFill>
              </a:rPr>
              <a:t>2	Impliquez un/e prestataire de conseil incitatif</a:t>
            </a:r>
          </a:p>
          <a:p>
            <a:pPr marL="314325">
              <a:spcAft>
                <a:spcPts val="600"/>
              </a:spcAft>
              <a:tabLst>
                <a:tab pos="307975" algn="l"/>
              </a:tabLst>
            </a:pPr>
            <a:r>
              <a:rPr lang="fr-CH" dirty="0"/>
              <a:t>Faites-vous conseiller par votre prestataire de conseil incitatif sur le système de chauffage renouvelable le plus adapté à votre habitat et combien cela coûte.</a:t>
            </a:r>
          </a:p>
          <a:p>
            <a:pPr marL="314325" indent="-307975">
              <a:tabLst>
                <a:tab pos="307975" algn="l"/>
              </a:tabLst>
            </a:pPr>
            <a:r>
              <a:rPr lang="fr-CH" dirty="0">
                <a:solidFill>
                  <a:schemeClr val="accent2"/>
                </a:solidFill>
              </a:rPr>
              <a:t>3	Faites le bon calcul!</a:t>
            </a:r>
          </a:p>
          <a:p>
            <a:pPr marL="314325">
              <a:spcAft>
                <a:spcPts val="600"/>
              </a:spcAft>
              <a:tabLst>
                <a:tab pos="307975" algn="l"/>
              </a:tabLst>
            </a:pPr>
            <a:r>
              <a:rPr lang="fr-CH" dirty="0"/>
              <a:t>Tenez compte non seulement des coûts d’investissement qui surviennent une seule fois, mais également des coûts d’exploitation à prévoir sur l’ensemble de la durée de vie de l’équipement, à savoir en moyenne 20 ans, et des subventions. Il faut également intégrer les éventuelles déductions fiscales.</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45</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Tree>
    <p:extLst>
      <p:ext uri="{BB962C8B-B14F-4D97-AF65-F5344CB8AC3E}">
        <p14:creationId xmlns:p14="http://schemas.microsoft.com/office/powerpoint/2010/main" val="1735235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fr-CH" dirty="0">
                <a:solidFill>
                  <a:schemeClr val="accent2"/>
                </a:solidFill>
              </a:rPr>
              <a:t>4	Demandez des offres et comparez</a:t>
            </a:r>
          </a:p>
          <a:p>
            <a:pPr marL="314325" indent="-307975">
              <a:spcAft>
                <a:spcPts val="600"/>
              </a:spcAft>
              <a:tabLst>
                <a:tab pos="307975" algn="l"/>
              </a:tabLst>
            </a:pPr>
            <a:r>
              <a:rPr lang="fr-CH" dirty="0"/>
              <a:t>	Demandez deux à trois offres pour ce système de chauffage en vous adressant à plusieurs installateurs de chauffage.</a:t>
            </a:r>
          </a:p>
          <a:p>
            <a:pPr marL="314325" indent="-307975">
              <a:tabLst>
                <a:tab pos="307975" algn="l"/>
              </a:tabLst>
            </a:pPr>
            <a:r>
              <a:rPr lang="fr-CH" dirty="0">
                <a:solidFill>
                  <a:schemeClr val="accent2"/>
                </a:solidFill>
              </a:rPr>
              <a:t>5	Informez les autorités</a:t>
            </a:r>
          </a:p>
          <a:p>
            <a:pPr marL="314325" indent="-307975">
              <a:spcAft>
                <a:spcPts val="600"/>
              </a:spcAft>
              <a:tabLst>
                <a:tab pos="307975" algn="l"/>
              </a:tabLst>
            </a:pPr>
            <a:r>
              <a:rPr lang="fr-CH" dirty="0"/>
              <a:t>	Le remplacement du chauffage requiert souvent – en fonction de la technologie et de l’emplacement – l’obtention d’une autorisation de construire de la part de la commune.</a:t>
            </a:r>
          </a:p>
          <a:p>
            <a:pPr marL="314325" indent="-307975">
              <a:tabLst>
                <a:tab pos="307975" algn="l"/>
              </a:tabLst>
            </a:pPr>
            <a:r>
              <a:rPr lang="fr-CH" dirty="0">
                <a:solidFill>
                  <a:schemeClr val="accent2"/>
                </a:solidFill>
              </a:rPr>
              <a:t>6	Demandez des subventions</a:t>
            </a:r>
          </a:p>
          <a:p>
            <a:pPr marL="314325">
              <a:tabLst>
                <a:tab pos="307975" algn="l"/>
              </a:tabLst>
            </a:pPr>
            <a:r>
              <a:rPr lang="fr-CH" dirty="0"/>
              <a:t>Demandez les subventions sans tarder – dans tous les cas avant le début des travaux – et attendez leur confirmation.</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46</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Tree>
    <p:extLst>
      <p:ext uri="{BB962C8B-B14F-4D97-AF65-F5344CB8AC3E}">
        <p14:creationId xmlns:p14="http://schemas.microsoft.com/office/powerpoint/2010/main" val="23076322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a:lstStyle/>
          <a:p>
            <a:pPr marL="314325" indent="-307975">
              <a:tabLst>
                <a:tab pos="307975" algn="l"/>
              </a:tabLst>
            </a:pPr>
            <a:r>
              <a:rPr lang="fr-CH" dirty="0">
                <a:solidFill>
                  <a:schemeClr val="accent2"/>
                </a:solidFill>
              </a:rPr>
              <a:t>7	Remplacez votre chauffage</a:t>
            </a:r>
          </a:p>
          <a:p>
            <a:pPr marL="581025" indent="-266700">
              <a:spcAft>
                <a:spcPts val="600"/>
              </a:spcAft>
              <a:buClr>
                <a:srgbClr val="15934C"/>
              </a:buClr>
              <a:buFont typeface="Arial" panose="020B0604020202020204" pitchFamily="34" charset="0"/>
              <a:buChar char="•"/>
              <a:tabLst>
                <a:tab pos="307975" algn="l"/>
              </a:tabLst>
            </a:pPr>
            <a:r>
              <a:rPr lang="fr-CH" dirty="0"/>
              <a:t>Après avoir réglé les détails contractuels avec l’artisan, les travaux peuvent commencer.</a:t>
            </a:r>
          </a:p>
          <a:p>
            <a:pPr marL="581025" indent="-266700">
              <a:spcAft>
                <a:spcPts val="600"/>
              </a:spcAft>
              <a:buClr>
                <a:srgbClr val="15934C"/>
              </a:buClr>
              <a:buFont typeface="Arial" panose="020B0604020202020204" pitchFamily="34" charset="0"/>
              <a:buChar char="•"/>
              <a:tabLst>
                <a:tab pos="307975" algn="l"/>
              </a:tabLst>
            </a:pPr>
            <a:r>
              <a:rPr lang="fr-CH" dirty="0"/>
              <a:t>En principe, quelques semaines suffisent selon l’ampleur des travaux. Un chauffage auxiliaire peut fournir chauffage et eau chaude pendant le remplacement du système de production de chaleur. </a:t>
            </a:r>
          </a:p>
          <a:p>
            <a:pPr marL="581025" indent="-266700">
              <a:spcAft>
                <a:spcPts val="600"/>
              </a:spcAft>
              <a:buClr>
                <a:srgbClr val="15934C"/>
              </a:buClr>
              <a:buFont typeface="Arial" panose="020B0604020202020204" pitchFamily="34" charset="0"/>
              <a:buChar char="•"/>
              <a:tabLst>
                <a:tab pos="307975" algn="l"/>
              </a:tabLst>
            </a:pPr>
            <a:r>
              <a:rPr lang="fr-CH" dirty="0"/>
              <a:t>Une fois les travaux terminés, vous pouvez demander le versement des subventions aux autorités cantonales.</a:t>
            </a:r>
          </a:p>
          <a:p>
            <a:pPr marL="314325">
              <a:tabLst>
                <a:tab pos="307975" algn="l"/>
              </a:tabLst>
            </a:pPr>
            <a:endParaRPr lang="de-CH" dirty="0"/>
          </a:p>
          <a:p>
            <a:pPr marL="314325">
              <a:spcAft>
                <a:spcPts val="600"/>
              </a:spcAft>
              <a:tabLst>
                <a:tab pos="307975" algn="l"/>
              </a:tabLst>
            </a:pPr>
            <a:endParaRPr lang="de-CH" dirty="0"/>
          </a:p>
          <a:p>
            <a:endParaRPr lang="de-DE" dirty="0"/>
          </a:p>
          <a:p>
            <a:endParaRPr lang="de-DE" dirty="0"/>
          </a:p>
          <a:p>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47</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
        <p:nvSpPr>
          <p:cNvPr id="7" name="Textfeld 6">
            <a:extLst>
              <a:ext uri="{FF2B5EF4-FFF2-40B4-BE49-F238E27FC236}">
                <a16:creationId xmlns:a16="http://schemas.microsoft.com/office/drawing/2014/main" id="{19BEC8E5-507D-2549-8CB9-CAE5C06D4897}"/>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a:t>Vidéo explicative et plus d’informations sur </a:t>
            </a:r>
            <a:br>
              <a:rPr lang="fr-CH" sz="1600"/>
            </a:br>
            <a:r>
              <a:rPr lang="fr-CH" sz="1600" u="sng"/>
              <a:t>chauffezrenouvelable.ch</a:t>
            </a:r>
          </a:p>
        </p:txBody>
      </p:sp>
      <p:pic>
        <p:nvPicPr>
          <p:cNvPr id="8" name="Grafik 7">
            <a:extLst>
              <a:ext uri="{FF2B5EF4-FFF2-40B4-BE49-F238E27FC236}">
                <a16:creationId xmlns:a16="http://schemas.microsoft.com/office/drawing/2014/main" id="{DD1A74C2-9BA6-1C49-87D7-A7E0B3DAE18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65547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1793199" cy="555088"/>
          </a:xfrm>
        </p:spPr>
        <p:txBody>
          <a:bodyPr/>
          <a:lstStyle/>
          <a:p>
            <a:r>
              <a:rPr lang="fr-CH" dirty="0"/>
              <a:t>Résumé</a:t>
            </a:r>
          </a:p>
        </p:txBody>
      </p:sp>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Espace réservé du contenu 2">
            <a:extLst>
              <a:ext uri="{FF2B5EF4-FFF2-40B4-BE49-F238E27FC236}">
                <a16:creationId xmlns:a16="http://schemas.microsoft.com/office/drawing/2014/main" id="{C5DAFE54-8925-4345-AA8B-9CB89FCCBFBB}"/>
              </a:ext>
            </a:extLst>
          </p:cNvPr>
          <p:cNvSpPr txBox="1">
            <a:spLocks noGrp="1" noChangeArrowheads="1"/>
          </p:cNvSpPr>
          <p:nvPr>
            <p:ph idx="1"/>
          </p:nvPr>
        </p:nvSpPr>
        <p:spPr bwMode="auto">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spcBef>
                <a:spcPct val="20000"/>
              </a:spcBef>
              <a:buChar char="•"/>
              <a:defRPr sz="2400">
                <a:solidFill>
                  <a:schemeClr val="tx1"/>
                </a:solidFill>
                <a:latin typeface="Arial" panose="020B0604020202020204" pitchFamily="34" charset="0"/>
              </a:defRPr>
            </a:lvl1pPr>
            <a:lvl2pPr marL="742950" indent="-285750">
              <a:spcBef>
                <a:spcPct val="20000"/>
              </a:spcBef>
              <a:buClr>
                <a:schemeClr val="bg2"/>
              </a:buClr>
              <a:buChar char="•"/>
              <a:defRPr sz="2400">
                <a:solidFill>
                  <a:schemeClr val="tx1"/>
                </a:solidFill>
                <a:latin typeface="Arial" panose="020B0604020202020204" pitchFamily="34" charset="0"/>
              </a:defRPr>
            </a:lvl2pPr>
            <a:lvl3pPr marL="1143000" indent="-228600">
              <a:spcBef>
                <a:spcPct val="20000"/>
              </a:spcBef>
              <a:buClr>
                <a:srgbClr val="B2B2B2"/>
              </a:buClr>
              <a:buChar char="•"/>
              <a:defRPr sz="2400">
                <a:solidFill>
                  <a:schemeClr val="tx1"/>
                </a:solidFill>
                <a:latin typeface="Arial" panose="020B0604020202020204" pitchFamily="34" charset="0"/>
              </a:defRPr>
            </a:lvl3pPr>
            <a:lvl4pPr marL="1600200" indent="-228600">
              <a:spcBef>
                <a:spcPct val="20000"/>
              </a:spcBef>
              <a:buClr>
                <a:srgbClr val="C0C0C0"/>
              </a:buClr>
              <a:buChar char="•"/>
              <a:defRPr sz="2400">
                <a:solidFill>
                  <a:schemeClr val="tx1"/>
                </a:solidFill>
                <a:latin typeface="Arial" panose="020B0604020202020204" pitchFamily="34" charset="0"/>
              </a:defRPr>
            </a:lvl4pPr>
            <a:lvl5pPr marL="2057400" indent="-228600">
              <a:spcBef>
                <a:spcPct val="20000"/>
              </a:spcBef>
              <a:buClr>
                <a:srgbClr val="DDDDDD"/>
              </a:buClr>
              <a:buChar char="•"/>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9pPr>
          </a:lstStyle>
          <a:p>
            <a:pPr marL="6350" indent="-6350">
              <a:spcBef>
                <a:spcPts val="0"/>
              </a:spcBef>
              <a:spcAft>
                <a:spcPts val="1800"/>
              </a:spcAft>
              <a:buNone/>
              <a:tabLst>
                <a:tab pos="1104900" algn="l"/>
              </a:tabLst>
              <a:defRPr/>
            </a:pPr>
            <a:r>
              <a:rPr lang="fr-CH" sz="2000" dirty="0">
                <a:latin typeface="+mn-lt"/>
              </a:rPr>
              <a:t>Un passage aux énergies renouvelables présente de nombreux avantages:</a:t>
            </a:r>
          </a:p>
          <a:p>
            <a:pPr marL="846138">
              <a:spcBef>
                <a:spcPts val="0"/>
              </a:spcBef>
              <a:spcAft>
                <a:spcPts val="1800"/>
              </a:spcAft>
              <a:buClr>
                <a:schemeClr val="accent1"/>
              </a:buClr>
              <a:buNone/>
              <a:defRPr/>
            </a:pPr>
            <a:r>
              <a:rPr lang="fr-CH" sz="1800" dirty="0"/>
              <a:t>plus aucune émission de CO</a:t>
            </a:r>
            <a:r>
              <a:rPr lang="fr-CH" sz="1800" baseline="-25000" dirty="0"/>
              <a:t>2</a:t>
            </a:r>
            <a:r>
              <a:rPr lang="fr-CH" sz="1800" dirty="0"/>
              <a:t>: aucune taxe sur le CO</a:t>
            </a:r>
            <a:r>
              <a:rPr lang="fr-CH" sz="1800" baseline="-25000" dirty="0"/>
              <a:t>2</a:t>
            </a:r>
            <a:r>
              <a:rPr lang="fr-CH" sz="1800" dirty="0"/>
              <a:t> → réduction considérable des </a:t>
            </a:r>
            <a:r>
              <a:rPr lang="fr-CH" sz="1800" b="1" dirty="0"/>
              <a:t>coûts énergétiques</a:t>
            </a:r>
          </a:p>
          <a:p>
            <a:pPr marL="846138">
              <a:spcBef>
                <a:spcPts val="0"/>
              </a:spcBef>
              <a:spcAft>
                <a:spcPts val="1800"/>
              </a:spcAft>
              <a:buClr>
                <a:schemeClr val="accent1"/>
              </a:buClr>
              <a:buNone/>
              <a:defRPr/>
            </a:pPr>
            <a:r>
              <a:rPr lang="fr-CH" sz="1800" b="1" dirty="0"/>
              <a:t>est abordable</a:t>
            </a:r>
            <a:r>
              <a:rPr lang="fr-CH" sz="1800" dirty="0"/>
              <a:t>: soutien financier ciblé de la Confédération et des cantons </a:t>
            </a:r>
            <a:br>
              <a:rPr lang="fr-CH" sz="1800" dirty="0"/>
            </a:br>
            <a:r>
              <a:rPr lang="fr-CH" sz="1800" dirty="0"/>
              <a:t>(Programme Bâtiments, déductions fiscales,...).</a:t>
            </a:r>
          </a:p>
          <a:p>
            <a:pPr marL="846138">
              <a:spcBef>
                <a:spcPts val="0"/>
              </a:spcBef>
              <a:spcAft>
                <a:spcPts val="1800"/>
              </a:spcAft>
              <a:buClr>
                <a:schemeClr val="accent1"/>
              </a:buClr>
              <a:buNone/>
              <a:defRPr/>
            </a:pPr>
            <a:r>
              <a:rPr lang="fr-CH" sz="1800" b="1" dirty="0"/>
              <a:t>réduction des coûts d’exploitation, énergétiques et annuels</a:t>
            </a:r>
            <a:r>
              <a:rPr lang="fr-CH" sz="1800" dirty="0"/>
              <a:t> </a:t>
            </a:r>
            <a:br>
              <a:rPr lang="fr-CH" sz="1800" dirty="0"/>
            </a:br>
            <a:r>
              <a:rPr lang="fr-CH" sz="1800" u="sng" dirty="0"/>
              <a:t>www.chauffezrenouvelable.ch/calculateurdescouts</a:t>
            </a:r>
          </a:p>
          <a:p>
            <a:pPr marL="846138">
              <a:spcBef>
                <a:spcPts val="0"/>
              </a:spcBef>
              <a:spcAft>
                <a:spcPts val="1800"/>
              </a:spcAft>
              <a:buClr>
                <a:schemeClr val="accent1"/>
              </a:buClr>
              <a:buNone/>
              <a:defRPr/>
            </a:pPr>
            <a:r>
              <a:rPr lang="fr-CH" sz="1800" dirty="0"/>
              <a:t>Les bâtiments équipés d’un chauffage renouvelable prennent de la valeur sur le marché </a:t>
            </a:r>
            <a:br>
              <a:rPr lang="fr-CH" sz="1800" dirty="0"/>
            </a:br>
            <a:r>
              <a:rPr lang="fr-CH" sz="1800" dirty="0"/>
              <a:t>(valeur locative et valeur de vente)</a:t>
            </a:r>
          </a:p>
        </p:txBody>
      </p:sp>
      <p:pic>
        <p:nvPicPr>
          <p:cNvPr id="12" name="Grafik 11">
            <a:extLst>
              <a:ext uri="{FF2B5EF4-FFF2-40B4-BE49-F238E27FC236}">
                <a16:creationId xmlns:a16="http://schemas.microsoft.com/office/drawing/2014/main" id="{3F65F99E-552E-3741-853D-19143E35D9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0367" y="2257048"/>
            <a:ext cx="733007" cy="733007"/>
          </a:xfrm>
          <a:prstGeom prst="rect">
            <a:avLst/>
          </a:prstGeom>
        </p:spPr>
      </p:pic>
      <p:pic>
        <p:nvPicPr>
          <p:cNvPr id="14" name="Grafik 13">
            <a:extLst>
              <a:ext uri="{FF2B5EF4-FFF2-40B4-BE49-F238E27FC236}">
                <a16:creationId xmlns:a16="http://schemas.microsoft.com/office/drawing/2014/main" id="{950F5892-717C-D344-A2F0-CE4E31BCA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0367" y="3949888"/>
            <a:ext cx="733007" cy="733007"/>
          </a:xfrm>
          <a:prstGeom prst="rect">
            <a:avLst/>
          </a:prstGeom>
        </p:spPr>
      </p:pic>
      <p:pic>
        <p:nvPicPr>
          <p:cNvPr id="16" name="Grafik 15">
            <a:extLst>
              <a:ext uri="{FF2B5EF4-FFF2-40B4-BE49-F238E27FC236}">
                <a16:creationId xmlns:a16="http://schemas.microsoft.com/office/drawing/2014/main" id="{BFA01D80-A558-A84C-B8F0-5FBC5D0B59B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0367" y="3086597"/>
            <a:ext cx="733007" cy="733007"/>
          </a:xfrm>
          <a:prstGeom prst="rect">
            <a:avLst/>
          </a:prstGeom>
        </p:spPr>
      </p:pic>
      <p:pic>
        <p:nvPicPr>
          <p:cNvPr id="18" name="Grafik 17">
            <a:extLst>
              <a:ext uri="{FF2B5EF4-FFF2-40B4-BE49-F238E27FC236}">
                <a16:creationId xmlns:a16="http://schemas.microsoft.com/office/drawing/2014/main" id="{C5162F60-29E2-0442-9505-CDD87947257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50367" y="4694873"/>
            <a:ext cx="733007" cy="733007"/>
          </a:xfrm>
          <a:prstGeom prst="rect">
            <a:avLst/>
          </a:prstGeom>
        </p:spPr>
      </p:pic>
      <p:sp>
        <p:nvSpPr>
          <p:cNvPr id="11" name="Textfeld 10">
            <a:extLst>
              <a:ext uri="{FF2B5EF4-FFF2-40B4-BE49-F238E27FC236}">
                <a16:creationId xmlns:a16="http://schemas.microsoft.com/office/drawing/2014/main" id="{0F9A03B5-F204-6B4B-A31E-4044B6FB87BE}"/>
              </a:ext>
            </a:extLst>
          </p:cNvPr>
          <p:cNvSpPr txBox="1"/>
          <p:nvPr/>
        </p:nvSpPr>
        <p:spPr>
          <a:xfrm>
            <a:off x="1374896" y="5975341"/>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Rendez-vous sur </a:t>
            </a:r>
            <a:r>
              <a:rPr lang="fr-CH" sz="1600" u="sng" dirty="0">
                <a:hlinkClick r:id="rId10"/>
              </a:rPr>
              <a:t>www.chauffezrenouvelable.ch</a:t>
            </a:r>
            <a:r>
              <a:rPr lang="fr-CH" sz="1600" dirty="0"/>
              <a:t>, pour visualiser d’autres bénéfices</a:t>
            </a:r>
            <a:endParaRPr lang="fr-CH" sz="1600" u="sng" dirty="0"/>
          </a:p>
        </p:txBody>
      </p:sp>
      <p:pic>
        <p:nvPicPr>
          <p:cNvPr id="13" name="Grafik 12">
            <a:extLst>
              <a:ext uri="{FF2B5EF4-FFF2-40B4-BE49-F238E27FC236}">
                <a16:creationId xmlns:a16="http://schemas.microsoft.com/office/drawing/2014/main" id="{A4B527B4-F693-BD46-ABFB-C032889A7CC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32934257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0D02B7C5-B525-0847-8658-ABC86151F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18813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baseline="0" noProof="0">
                <a:ln>
                  <a:noFill/>
                </a:ln>
                <a:solidFill>
                  <a:srgbClr val="3F4444"/>
                </a:solidFill>
                <a:uLnTx/>
                <a:uFillTx/>
                <a:latin typeface="Arial"/>
                <a:ea typeface="+mn-ea"/>
                <a:cs typeface="+mn-cs"/>
              </a:rPr>
              <a:t>de maisons ne sont pas ou seulement très peu isolées</a:t>
            </a: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noProof="0">
                <a:ln>
                  <a:noFill/>
                </a:ln>
                <a:solidFill>
                  <a:srgbClr val="3F4444"/>
                </a:solidFill>
                <a:uLnTx/>
                <a:uFillTx/>
                <a:latin typeface="Arial"/>
                <a:ea typeface="+mn-ea"/>
                <a:cs typeface="+mn-cs"/>
              </a:rPr>
              <a:t>des émissions de CO</a:t>
            </a:r>
            <a:r>
              <a:rPr kumimoji="0" lang="fr-CH" sz="2000" i="0" u="none" strike="noStrike" cap="none" normalizeH="0" baseline="-25000" noProof="0">
                <a:ln>
                  <a:noFill/>
                </a:ln>
                <a:solidFill>
                  <a:srgbClr val="3F4444"/>
                </a:solidFill>
                <a:uLnTx/>
                <a:uFillTx/>
                <a:latin typeface="Arial"/>
                <a:ea typeface="+mn-ea"/>
                <a:cs typeface="+mn-cs"/>
              </a:rPr>
              <a:t>2</a:t>
            </a:r>
            <a:r>
              <a:rPr kumimoji="0" lang="fr-CH" sz="2000" i="0" u="none" strike="noStrike" cap="none" normalizeH="0" noProof="0">
                <a:ln>
                  <a:noFill/>
                </a:ln>
                <a:solidFill>
                  <a:srgbClr val="3F4444"/>
                </a:solidFill>
                <a:uLnTx/>
                <a:uFillTx/>
                <a:latin typeface="Arial"/>
                <a:ea typeface="+mn-ea"/>
                <a:cs typeface="+mn-cs"/>
              </a:rPr>
              <a:t> de la Suisse sont générées par les bâtiments</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a:solidFill>
                  <a:srgbClr val="3F4444"/>
                </a:solidFill>
              </a:rPr>
              <a:t>des bâtiments sont chauffés par des énergies fossiles ou «directement» par l’électricité</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30</a:t>
            </a:r>
            <a:r>
              <a:rPr lang="fr-CH" sz="3200">
                <a:solidFill>
                  <a:srgbClr val="15934C"/>
                </a:solidFill>
              </a:rPr>
              <a:t>%</a:t>
            </a: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66</a:t>
            </a:r>
            <a:r>
              <a:rPr lang="fr-CH" sz="3200">
                <a:solidFill>
                  <a:srgbClr val="15934C"/>
                </a:solidFill>
              </a:rPr>
              <a:t>%</a:t>
            </a:r>
          </a:p>
        </p:txBody>
      </p:sp>
      <p:sp>
        <p:nvSpPr>
          <p:cNvPr id="18" name="Oval 17">
            <a:extLst>
              <a:ext uri="{FF2B5EF4-FFF2-40B4-BE49-F238E27FC236}">
                <a16:creationId xmlns:a16="http://schemas.microsoft.com/office/drawing/2014/main" id="{4265DAB8-91F5-DC46-9BFB-378AE7969DD7}"/>
              </a:ext>
            </a:extLst>
          </p:cNvPr>
          <p:cNvSpPr/>
          <p:nvPr/>
        </p:nvSpPr>
        <p:spPr>
          <a:xfrm>
            <a:off x="2976024" y="2522723"/>
            <a:ext cx="1893473" cy="189347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fr-CH" sz="2800" dirty="0">
                <a:solidFill>
                  <a:schemeClr val="accent1"/>
                </a:solidFill>
              </a:rPr>
              <a:t>En d’autres termes</a:t>
            </a:r>
            <a:r>
              <a:rPr lang="fr-CH" sz="3600" dirty="0">
                <a:solidFill>
                  <a:schemeClr val="accent1"/>
                </a:solidFill>
              </a:rPr>
              <a:t>, </a:t>
            </a:r>
            <a:br>
              <a:rPr lang="fr-CH" dirty="0">
                <a:solidFill>
                  <a:schemeClr val="accent1"/>
                </a:solidFill>
              </a:rPr>
            </a:br>
            <a:r>
              <a:rPr lang="fr-CH" sz="6600" dirty="0">
                <a:solidFill>
                  <a:schemeClr val="accent1"/>
                </a:solidFill>
              </a:rPr>
              <a:t>40 000</a:t>
            </a:r>
          </a:p>
        </p:txBody>
      </p:sp>
      <p:sp>
        <p:nvSpPr>
          <p:cNvPr id="19" name="Textfeld 5">
            <a:extLst>
              <a:ext uri="{FF2B5EF4-FFF2-40B4-BE49-F238E27FC236}">
                <a16:creationId xmlns:a16="http://schemas.microsoft.com/office/drawing/2014/main" id="{D6F76B46-A311-F449-951E-225E9EB2A4A2}"/>
              </a:ext>
            </a:extLst>
          </p:cNvPr>
          <p:cNvSpPr txBox="1"/>
          <p:nvPr/>
        </p:nvSpPr>
        <p:spPr>
          <a:xfrm>
            <a:off x="5893232" y="3442761"/>
            <a:ext cx="4739272"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dirty="0">
                <a:solidFill>
                  <a:srgbClr val="3F4444"/>
                </a:solidFill>
              </a:rPr>
              <a:t>chauffages doivent être remplacés, chaque année, par des systèmes à énergie renouvelable d’ici 2050</a:t>
            </a:r>
          </a:p>
        </p:txBody>
      </p:sp>
      <p:sp>
        <p:nvSpPr>
          <p:cNvPr id="21" name="Titel 15">
            <a:extLst>
              <a:ext uri="{FF2B5EF4-FFF2-40B4-BE49-F238E27FC236}">
                <a16:creationId xmlns:a16="http://schemas.microsoft.com/office/drawing/2014/main" id="{6BFC395C-4673-BA26-DAE8-1726F28BE2B6}"/>
              </a:ext>
            </a:extLst>
          </p:cNvPr>
          <p:cNvSpPr>
            <a:spLocks noGrp="1"/>
          </p:cNvSpPr>
          <p:nvPr>
            <p:ph type="title"/>
          </p:nvPr>
        </p:nvSpPr>
        <p:spPr>
          <a:xfrm>
            <a:off x="630393" y="636438"/>
            <a:ext cx="10794199" cy="555088"/>
          </a:xfrm>
          <a:blipFill>
            <a:blip r:embed="rId3"/>
            <a:stretch>
              <a:fillRect/>
            </a:stretch>
          </a:blipFill>
        </p:spPr>
        <p:txBody>
          <a:bodyPr vert="horz" wrap="square" lIns="0" tIns="46800" rIns="0" bIns="0" rtlCol="0" anchor="t">
            <a:spAutoFit/>
          </a:bodyPr>
          <a:lstStyle/>
          <a:p>
            <a:r>
              <a:rPr lang="fr-CH" dirty="0">
                <a:latin typeface="Arial" panose="020B0604020202020204" pitchFamily="34" charset="0"/>
              </a:rPr>
              <a:t>Objectif de CO</a:t>
            </a:r>
            <a:r>
              <a:rPr lang="fr-CH" baseline="-25000" dirty="0">
                <a:latin typeface="Arial" panose="020B0604020202020204" pitchFamily="34" charset="0"/>
              </a:rPr>
              <a:t>2</a:t>
            </a:r>
            <a:r>
              <a:rPr lang="fr-CH" dirty="0">
                <a:latin typeface="Arial" panose="020B0604020202020204" pitchFamily="34" charset="0"/>
              </a:rPr>
              <a:t>: zéro émission nette d’ici 2050</a:t>
            </a:r>
          </a:p>
        </p:txBody>
      </p:sp>
      <p:sp>
        <p:nvSpPr>
          <p:cNvPr id="2" name="Textfeld 5">
            <a:extLst>
              <a:ext uri="{FF2B5EF4-FFF2-40B4-BE49-F238E27FC236}">
                <a16:creationId xmlns:a16="http://schemas.microsoft.com/office/drawing/2014/main" id="{854C2F6E-0C61-3395-94AB-232564BE5F10}"/>
              </a:ext>
            </a:extLst>
          </p:cNvPr>
          <p:cNvSpPr txBox="1"/>
          <p:nvPr/>
        </p:nvSpPr>
        <p:spPr>
          <a:xfrm>
            <a:off x="7392144" y="5503635"/>
            <a:ext cx="3382964"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fr-CH" sz="2000" dirty="0">
                <a:solidFill>
                  <a:srgbClr val="3F4444"/>
                </a:solidFill>
              </a:rPr>
              <a:t>des bâtiments résidentiels sont encore chauffés à l'énergie fossile ou électrique</a:t>
            </a:r>
          </a:p>
        </p:txBody>
      </p:sp>
      <p:sp>
        <p:nvSpPr>
          <p:cNvPr id="3" name="Oval 2">
            <a:extLst>
              <a:ext uri="{FF2B5EF4-FFF2-40B4-BE49-F238E27FC236}">
                <a16:creationId xmlns:a16="http://schemas.microsoft.com/office/drawing/2014/main" id="{B9C2E037-17E9-C829-282E-094A1D08A47F}"/>
              </a:ext>
            </a:extLst>
          </p:cNvPr>
          <p:cNvSpPr/>
          <p:nvPr/>
        </p:nvSpPr>
        <p:spPr>
          <a:xfrm>
            <a:off x="7699471"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dirty="0">
                <a:solidFill>
                  <a:srgbClr val="15934C"/>
                </a:solidFill>
              </a:rPr>
              <a:t>1million</a:t>
            </a:r>
          </a:p>
        </p:txBody>
      </p:sp>
      <p:sp>
        <p:nvSpPr>
          <p:cNvPr id="6" name="Oval 5">
            <a:extLst>
              <a:ext uri="{FF2B5EF4-FFF2-40B4-BE49-F238E27FC236}">
                <a16:creationId xmlns:a16="http://schemas.microsoft.com/office/drawing/2014/main" id="{1EC07C8F-B2C6-7A5C-966A-E3397262AC30}"/>
              </a:ext>
            </a:extLst>
          </p:cNvPr>
          <p:cNvSpPr/>
          <p:nvPr/>
        </p:nvSpPr>
        <p:spPr>
          <a:xfrm>
            <a:off x="8688288"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dirty="0">
                <a:solidFill>
                  <a:srgbClr val="15934C"/>
                </a:solidFill>
              </a:rPr>
              <a:t>∼</a:t>
            </a:r>
            <a:r>
              <a:rPr lang="fr-CH" sz="6000" dirty="0">
                <a:solidFill>
                  <a:srgbClr val="15934C"/>
                </a:solidFill>
              </a:rPr>
              <a:t>1million</a:t>
            </a:r>
          </a:p>
        </p:txBody>
      </p:sp>
      <p:sp>
        <p:nvSpPr>
          <p:cNvPr id="8" name="Oval 7">
            <a:extLst>
              <a:ext uri="{FF2B5EF4-FFF2-40B4-BE49-F238E27FC236}">
                <a16:creationId xmlns:a16="http://schemas.microsoft.com/office/drawing/2014/main" id="{EB63769E-7837-5749-C536-7D7D8895B195}"/>
              </a:ext>
            </a:extLst>
          </p:cNvPr>
          <p:cNvSpPr/>
          <p:nvPr/>
        </p:nvSpPr>
        <p:spPr>
          <a:xfrm>
            <a:off x="5807041" y="432528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r"/>
            <a:r>
              <a:rPr lang="fr-CH" sz="2000" dirty="0">
                <a:solidFill>
                  <a:srgbClr val="15934C"/>
                </a:solidFill>
              </a:rPr>
              <a:t>plus</a:t>
            </a:r>
            <a:br>
              <a:rPr lang="fr-CH" sz="2000" dirty="0">
                <a:solidFill>
                  <a:srgbClr val="15934C"/>
                </a:solidFill>
              </a:rPr>
            </a:br>
            <a:r>
              <a:rPr lang="fr-CH" sz="2000" dirty="0">
                <a:solidFill>
                  <a:srgbClr val="15934C"/>
                </a:solidFill>
              </a:rPr>
              <a:t>que</a:t>
            </a:r>
            <a:endParaRPr lang="fr-CH" sz="4400" dirty="0">
              <a:solidFill>
                <a:srgbClr val="15934C"/>
              </a:solidFill>
            </a:endParaRPr>
          </a:p>
        </p:txBody>
      </p:sp>
    </p:spTree>
    <p:extLst>
      <p:ext uri="{BB962C8B-B14F-4D97-AF65-F5344CB8AC3E}">
        <p14:creationId xmlns:p14="http://schemas.microsoft.com/office/powerpoint/2010/main" val="6565963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stretch>
            <a:fillRect/>
          </a:stretch>
        </p:blipFill>
        <p:spPr>
          <a:xfrm>
            <a:off x="6888088" y="1628800"/>
            <a:ext cx="4460074" cy="4452938"/>
          </a:xfrm>
          <a:prstGeom prst="rect">
            <a:avLst/>
          </a:prstGeom>
        </p:spPr>
      </p:pic>
      <p:sp>
        <p:nvSpPr>
          <p:cNvPr id="3" name="Foliennummernplatzhalter 2"/>
          <p:cNvSpPr>
            <a:spLocks noGrp="1"/>
          </p:cNvSpPr>
          <p:nvPr>
            <p:ph type="sldNum" sz="quarter" idx="12"/>
          </p:nvPr>
        </p:nvSpPr>
        <p:spPr/>
        <p:txBody>
          <a:bodyPr/>
          <a:lstStyle/>
          <a:p>
            <a:fld id="{442AD375-037F-43D0-B059-5172DA06796A}" type="slidenum">
              <a:rPr lang="de-CH" smtClean="0"/>
              <a:pPr/>
              <a:t>50</a:t>
            </a:fld>
            <a:endParaRPr lang="de-CH"/>
          </a:p>
        </p:txBody>
      </p:sp>
      <p:sp>
        <p:nvSpPr>
          <p:cNvPr id="4" name="Titel 3"/>
          <p:cNvSpPr>
            <a:spLocks noGrp="1"/>
          </p:cNvSpPr>
          <p:nvPr>
            <p:ph type="title"/>
          </p:nvPr>
        </p:nvSpPr>
        <p:spPr>
          <a:xfrm>
            <a:off x="630393" y="636438"/>
            <a:ext cx="5825647" cy="555088"/>
          </a:xfrm>
        </p:spPr>
        <p:txBody>
          <a:bodyPr/>
          <a:lstStyle/>
          <a:p>
            <a:r>
              <a:rPr lang="fr-CH" dirty="0"/>
              <a:t>Conseil incitatif gratuit </a:t>
            </a:r>
          </a:p>
        </p:txBody>
      </p:sp>
      <p:sp>
        <p:nvSpPr>
          <p:cNvPr id="6" name="Textfeld 5"/>
          <p:cNvSpPr txBox="1"/>
          <p:nvPr/>
        </p:nvSpPr>
        <p:spPr>
          <a:xfrm>
            <a:off x="623392" y="1844824"/>
            <a:ext cx="6113679" cy="4216539"/>
          </a:xfrm>
          <a:prstGeom prst="rect">
            <a:avLst/>
          </a:prstGeom>
          <a:noFill/>
        </p:spPr>
        <p:txBody>
          <a:bodyPr wrap="square" lIns="0" tIns="0" rIns="0" bIns="0" rtlCol="0">
            <a:spAutoFit/>
          </a:bodyPr>
          <a:lstStyle/>
          <a:p>
            <a:pPr marL="285750" indent="-285750">
              <a:buClr>
                <a:schemeClr val="accent2"/>
              </a:buClr>
              <a:buFont typeface="Arial" panose="020B0604020202020204" pitchFamily="34" charset="0"/>
              <a:buChar char="•"/>
            </a:pPr>
            <a:r>
              <a:rPr lang="fr-CH" dirty="0"/>
              <a:t>Les prestataires de conseil incitatif de «chauffez renouvelable» se tiennent à votre disposition ici même pour vous conseiller sur le remplacement de votre chauffage. </a:t>
            </a:r>
            <a:br>
              <a:rPr lang="fr-CH" dirty="0"/>
            </a:br>
            <a:r>
              <a:rPr lang="fr-CH" b="1" dirty="0"/>
              <a:t>Profitez dès maintenant de cette occasion de prendre rendez-vous pour un entretien de conseil.</a:t>
            </a:r>
          </a:p>
          <a:p>
            <a:pPr marL="285750" indent="-285750">
              <a:buClr>
                <a:schemeClr val="accent2"/>
              </a:buClr>
              <a:buFont typeface="Arial" panose="020B0604020202020204" pitchFamily="34" charset="0"/>
              <a:buChar char="•"/>
            </a:pPr>
            <a:endParaRPr lang="de-CH" dirty="0"/>
          </a:p>
          <a:p>
            <a:pPr marL="285750" indent="-285750">
              <a:spcAft>
                <a:spcPts val="1200"/>
              </a:spcAft>
              <a:buClr>
                <a:schemeClr val="accent2"/>
              </a:buClr>
              <a:buFont typeface="Arial" panose="020B0604020202020204" pitchFamily="34" charset="0"/>
              <a:buChar char="•"/>
            </a:pPr>
            <a:r>
              <a:rPr lang="fr-CH" dirty="0"/>
              <a:t>Ou fixez un rendez-vous sur</a:t>
            </a:r>
          </a:p>
          <a:p>
            <a:pPr marL="268288">
              <a:spcAft>
                <a:spcPts val="1200"/>
              </a:spcAft>
              <a:buClr>
                <a:schemeClr val="accent2"/>
              </a:buClr>
            </a:pPr>
            <a:r>
              <a:rPr lang="fr-CH" b="1" dirty="0">
                <a:hlinkClick r:id="rId3"/>
              </a:rPr>
              <a:t>www.chauffezrenouvelable.ch/conseilincitatif</a:t>
            </a:r>
            <a:r>
              <a:rPr lang="fr-CH" b="1" dirty="0"/>
              <a:t> </a:t>
            </a:r>
          </a:p>
          <a:p>
            <a:pPr marL="268288">
              <a:spcAft>
                <a:spcPts val="1200"/>
              </a:spcAft>
              <a:buClr>
                <a:schemeClr val="accent2"/>
              </a:buClr>
            </a:pPr>
            <a:endParaRPr lang="fr-CH" dirty="0"/>
          </a:p>
          <a:p>
            <a:pPr marL="268288">
              <a:spcAft>
                <a:spcPts val="1200"/>
              </a:spcAft>
              <a:buClr>
                <a:schemeClr val="accent1"/>
              </a:buClr>
            </a:pPr>
            <a:endParaRPr lang="de-CH" dirty="0"/>
          </a:p>
          <a:p>
            <a:pPr marL="6350">
              <a:spcAft>
                <a:spcPts val="1200"/>
              </a:spcAft>
              <a:buClr>
                <a:schemeClr val="accent1"/>
              </a:buClr>
            </a:pPr>
            <a:r>
              <a:rPr lang="fr-CH" b="1" dirty="0">
                <a:solidFill>
                  <a:schemeClr val="accent2"/>
                </a:solidFill>
              </a:rPr>
              <a:t>Nous nous réjouissons de vous rencontrer et de vous aider à remplacer votre chauffage!</a:t>
            </a:r>
          </a:p>
        </p:txBody>
      </p:sp>
    </p:spTree>
    <p:extLst>
      <p:ext uri="{BB962C8B-B14F-4D97-AF65-F5344CB8AC3E}">
        <p14:creationId xmlns:p14="http://schemas.microsoft.com/office/powerpoint/2010/main" val="41809502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1" name="Bildplatzhalter 10">
            <a:extLst>
              <a:ext uri="{FF2B5EF4-FFF2-40B4-BE49-F238E27FC236}">
                <a16:creationId xmlns:a16="http://schemas.microsoft.com/office/drawing/2014/main" id="{7C5FBF7F-5BF4-7B48-8792-3F5529195D3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12" name="Titel 2">
            <a:extLst>
              <a:ext uri="{FF2B5EF4-FFF2-40B4-BE49-F238E27FC236}">
                <a16:creationId xmlns:a16="http://schemas.microsoft.com/office/drawing/2014/main" id="{40DCE891-4FAC-6945-A8DF-955DEC5D2A97}"/>
              </a:ext>
            </a:extLst>
          </p:cNvPr>
          <p:cNvSpPr>
            <a:spLocks noGrp="1"/>
          </p:cNvSpPr>
          <p:nvPr>
            <p:ph type="title"/>
          </p:nvPr>
        </p:nvSpPr>
        <p:spPr>
          <a:xfrm>
            <a:off x="4007769" y="3140968"/>
            <a:ext cx="5525552" cy="555088"/>
          </a:xfrm>
        </p:spPr>
        <p:txBody>
          <a:bodyPr/>
          <a:lstStyle/>
          <a:p>
            <a:r>
              <a:rPr lang="fr-CH" dirty="0"/>
              <a:t>Nous vous remercions</a:t>
            </a:r>
          </a:p>
        </p:txBody>
      </p:sp>
      <p:sp>
        <p:nvSpPr>
          <p:cNvPr id="13" name="Inhaltsplatzhalter 6">
            <a:extLst>
              <a:ext uri="{FF2B5EF4-FFF2-40B4-BE49-F238E27FC236}">
                <a16:creationId xmlns:a16="http://schemas.microsoft.com/office/drawing/2014/main" id="{11A44B12-3A70-EF4E-B227-BC7181E0AD65}"/>
              </a:ext>
            </a:extLst>
          </p:cNvPr>
          <p:cNvSpPr txBox="1">
            <a:spLocks/>
          </p:cNvSpPr>
          <p:nvPr/>
        </p:nvSpPr>
        <p:spPr>
          <a:xfrm>
            <a:off x="4007768" y="3861048"/>
            <a:ext cx="6120680" cy="720080"/>
          </a:xfrm>
          <a:prstGeom prst="rect">
            <a:avLst/>
          </a:prstGeom>
        </p:spPr>
        <p:txBody>
          <a:bodyPr vert="horz" lIns="0" tIns="0" rIns="0" bIns="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H" sz="2800" dirty="0">
                <a:solidFill>
                  <a:schemeClr val="bg1"/>
                </a:solidFill>
              </a:rPr>
              <a:t>de votre soutien aux propriétaires pour se diriger ensemble vers un parc immobilier sans émissions de CO</a:t>
            </a:r>
            <a:r>
              <a:rPr lang="fr-CH" sz="2800" baseline="-25000" dirty="0">
                <a:solidFill>
                  <a:schemeClr val="bg1"/>
                </a:solidFill>
              </a:rPr>
              <a:t>2</a:t>
            </a:r>
            <a:r>
              <a:rPr lang="fr-CH" sz="2800" dirty="0">
                <a:solidFill>
                  <a:schemeClr val="bg1"/>
                </a:solidFill>
              </a:rPr>
              <a:t>! </a:t>
            </a:r>
          </a:p>
        </p:txBody>
      </p:sp>
    </p:spTree>
    <p:extLst>
      <p:ext uri="{BB962C8B-B14F-4D97-AF65-F5344CB8AC3E}">
        <p14:creationId xmlns:p14="http://schemas.microsoft.com/office/powerpoint/2010/main" val="55686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4B34428-7769-4D86-8719-429C60A9A9D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14" name="Titel 13">
            <a:extLst>
              <a:ext uri="{FF2B5EF4-FFF2-40B4-BE49-F238E27FC236}">
                <a16:creationId xmlns:a16="http://schemas.microsoft.com/office/drawing/2014/main" id="{2FA14943-E943-F5EB-0293-D4254F3AC93B}"/>
              </a:ext>
            </a:extLst>
          </p:cNvPr>
          <p:cNvSpPr>
            <a:spLocks noGrp="1"/>
          </p:cNvSpPr>
          <p:nvPr>
            <p:ph type="title"/>
          </p:nvPr>
        </p:nvSpPr>
        <p:spPr/>
        <p:txBody>
          <a:bodyPr/>
          <a:lstStyle/>
          <a:p>
            <a:endParaRPr lang="de-CH" dirty="0"/>
          </a:p>
        </p:txBody>
      </p:sp>
      <p:pic>
        <p:nvPicPr>
          <p:cNvPr id="26" name="Bildplatzhalter 25">
            <a:extLst>
              <a:ext uri="{FF2B5EF4-FFF2-40B4-BE49-F238E27FC236}">
                <a16:creationId xmlns:a16="http://schemas.microsoft.com/office/drawing/2014/main" id="{DCBF1249-3015-3E00-B060-DFFA121F2BD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27" name="Titel 2">
            <a:extLst>
              <a:ext uri="{FF2B5EF4-FFF2-40B4-BE49-F238E27FC236}">
                <a16:creationId xmlns:a16="http://schemas.microsoft.com/office/drawing/2014/main" id="{C8DCDB9E-196F-161A-3635-12B16881EA9A}"/>
              </a:ext>
            </a:extLst>
          </p:cNvPr>
          <p:cNvSpPr txBox="1">
            <a:spLocks/>
          </p:cNvSpPr>
          <p:nvPr/>
        </p:nvSpPr>
        <p:spPr>
          <a:xfrm>
            <a:off x="626989" y="5157192"/>
            <a:ext cx="10063652"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Le </a:t>
            </a:r>
            <a:r>
              <a:rPr lang="de-CH" dirty="0" err="1"/>
              <a:t>programme</a:t>
            </a:r>
            <a:r>
              <a:rPr lang="de-CH" dirty="0"/>
              <a:t> « </a:t>
            </a:r>
            <a:r>
              <a:rPr lang="de-CH" dirty="0" err="1"/>
              <a:t>chauffez</a:t>
            </a:r>
            <a:r>
              <a:rPr lang="de-CH" dirty="0"/>
              <a:t> </a:t>
            </a:r>
            <a:r>
              <a:rPr lang="de-CH" dirty="0" err="1"/>
              <a:t>renouvelable</a:t>
            </a:r>
            <a:r>
              <a:rPr lang="de-CH" dirty="0"/>
              <a:t> »</a:t>
            </a:r>
          </a:p>
        </p:txBody>
      </p:sp>
    </p:spTree>
    <p:extLst>
      <p:ext uri="{BB962C8B-B14F-4D97-AF65-F5344CB8AC3E}">
        <p14:creationId xmlns:p14="http://schemas.microsoft.com/office/powerpoint/2010/main" val="280895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
          </p:nvPr>
        </p:nvSpPr>
        <p:spPr>
          <a:xfrm>
            <a:off x="1415481" y="2132856"/>
            <a:ext cx="10153128" cy="3960441"/>
          </a:xfrm>
        </p:spPr>
        <p:txBody>
          <a:bodyPr>
            <a:normAutofit/>
          </a:bodyPr>
          <a:lstStyle/>
          <a:p>
            <a:r>
              <a:rPr lang="fr-CH" dirty="0"/>
              <a:t>Transmettre des informations neutres sur le plan technologique</a:t>
            </a:r>
          </a:p>
          <a:p>
            <a:endParaRPr lang="de-CH" dirty="0"/>
          </a:p>
          <a:p>
            <a:r>
              <a:rPr lang="fr-CH" dirty="0"/>
              <a:t>Transmettre des faits corrects par rapport aux coûts, aux charges et à l'impact</a:t>
            </a:r>
          </a:p>
          <a:p>
            <a:endParaRPr lang="de-CH" dirty="0"/>
          </a:p>
          <a:p>
            <a:r>
              <a:rPr lang="fr-CH" dirty="0"/>
              <a:t>Motiver les propriétaires à passer aux énergies renouvelables </a:t>
            </a:r>
          </a:p>
          <a:p>
            <a:endParaRPr lang="de-CH" dirty="0"/>
          </a:p>
          <a:p>
            <a:r>
              <a:rPr lang="fr-CH" dirty="0"/>
              <a:t>Réduire plus rapidement les rejets de CO</a:t>
            </a:r>
            <a:r>
              <a:rPr lang="fr-CH" baseline="-25000" dirty="0"/>
              <a:t>2</a:t>
            </a:r>
            <a:r>
              <a:rPr lang="fr-CH" dirty="0"/>
              <a:t> dans le secteur du bâtiment</a:t>
            </a:r>
          </a:p>
          <a:p>
            <a:endParaRPr lang="de-CH" dirty="0"/>
          </a:p>
          <a:p>
            <a:r>
              <a:rPr lang="fr-CH" dirty="0"/>
              <a:t>Proposer des solutions optimales grâce à un «conseil incitatif» personnalisé pour le remplacement du chauffage</a:t>
            </a:r>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9025484" cy="675879"/>
          </a:xfrm>
        </p:spPr>
        <p:txBody>
          <a:bodyPr/>
          <a:lstStyle/>
          <a:p>
            <a:r>
              <a:rPr lang="fr-CH" sz="3100" dirty="0"/>
              <a:t>Que souhaitons-nous atteindre avec le </a:t>
            </a:r>
            <a:br>
              <a:rPr lang="fr-CH" sz="3100" dirty="0"/>
            </a:br>
            <a:r>
              <a:rPr lang="fr-CH" sz="3100" dirty="0"/>
              <a:t>programme «chauffez renouvelable»?</a:t>
            </a:r>
          </a:p>
        </p:txBody>
      </p:sp>
      <p:pic>
        <p:nvPicPr>
          <p:cNvPr id="7" name="Grafik 6">
            <a:extLst>
              <a:ext uri="{FF2B5EF4-FFF2-40B4-BE49-F238E27FC236}">
                <a16:creationId xmlns:a16="http://schemas.microsoft.com/office/drawing/2014/main" id="{D3593C59-B594-D14D-B1B3-323F353CEE1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41" y="1958420"/>
            <a:ext cx="675879" cy="675879"/>
          </a:xfrm>
          <a:prstGeom prst="rect">
            <a:avLst/>
          </a:prstGeom>
        </p:spPr>
      </p:pic>
      <p:pic>
        <p:nvPicPr>
          <p:cNvPr id="9" name="Grafik 8">
            <a:extLst>
              <a:ext uri="{FF2B5EF4-FFF2-40B4-BE49-F238E27FC236}">
                <a16:creationId xmlns:a16="http://schemas.microsoft.com/office/drawing/2014/main" id="{8B022007-6389-1343-95C6-F326609A901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2341" y="2650124"/>
            <a:ext cx="675879" cy="675879"/>
          </a:xfrm>
          <a:prstGeom prst="rect">
            <a:avLst/>
          </a:prstGeom>
        </p:spPr>
      </p:pic>
      <p:pic>
        <p:nvPicPr>
          <p:cNvPr id="11" name="Grafik 10">
            <a:extLst>
              <a:ext uri="{FF2B5EF4-FFF2-40B4-BE49-F238E27FC236}">
                <a16:creationId xmlns:a16="http://schemas.microsoft.com/office/drawing/2014/main" id="{082BAA1B-BE84-BE4E-A427-BB952DD6D80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2341" y="3341828"/>
            <a:ext cx="675879" cy="675879"/>
          </a:xfrm>
          <a:prstGeom prst="rect">
            <a:avLst/>
          </a:prstGeom>
        </p:spPr>
      </p:pic>
      <p:pic>
        <p:nvPicPr>
          <p:cNvPr id="23" name="Grafik 22">
            <a:extLst>
              <a:ext uri="{FF2B5EF4-FFF2-40B4-BE49-F238E27FC236}">
                <a16:creationId xmlns:a16="http://schemas.microsoft.com/office/drawing/2014/main" id="{F17C8AEB-517E-4D41-A11F-E3531D75311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2341" y="4033532"/>
            <a:ext cx="675879" cy="675879"/>
          </a:xfrm>
          <a:prstGeom prst="rect">
            <a:avLst/>
          </a:prstGeom>
        </p:spPr>
      </p:pic>
      <p:pic>
        <p:nvPicPr>
          <p:cNvPr id="24" name="Grafik 23">
            <a:extLst>
              <a:ext uri="{FF2B5EF4-FFF2-40B4-BE49-F238E27FC236}">
                <a16:creationId xmlns:a16="http://schemas.microsoft.com/office/drawing/2014/main" id="{A5BD8AA4-5FBE-114F-AD2D-DD451EA67F2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10503" y="4711359"/>
            <a:ext cx="675879" cy="675879"/>
          </a:xfrm>
          <a:prstGeom prst="rect">
            <a:avLst/>
          </a:prstGeom>
        </p:spPr>
      </p:pic>
    </p:spTree>
    <p:extLst>
      <p:ext uri="{BB962C8B-B14F-4D97-AF65-F5344CB8AC3E}">
        <p14:creationId xmlns:p14="http://schemas.microsoft.com/office/powerpoint/2010/main" val="3575295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913879" cy="555088"/>
          </a:xfrm>
        </p:spPr>
        <p:txBody>
          <a:bodyPr/>
          <a:lstStyle/>
          <a:p>
            <a:r>
              <a:rPr lang="fr-CH" dirty="0"/>
              <a:t>Information diversifiée et ciblée</a:t>
            </a:r>
          </a:p>
        </p:txBody>
      </p:sp>
      <p:sp>
        <p:nvSpPr>
          <p:cNvPr id="5" name="Foliennummernplatzhalter 4"/>
          <p:cNvSpPr>
            <a:spLocks noGrp="1"/>
          </p:cNvSpPr>
          <p:nvPr>
            <p:ph type="sldNum" sz="quarter" idx="12"/>
          </p:nvPr>
        </p:nvSpPr>
        <p:spPr/>
        <p:txBody>
          <a:bodyPr/>
          <a:lstStyle/>
          <a:p>
            <a:fld id="{442AD375-037F-43D0-B059-5172DA06796A}" type="slidenum">
              <a:rPr lang="de-CH" smtClean="0"/>
              <a:pPr/>
              <a:t>8</a:t>
            </a:fld>
            <a:endParaRPr lang="de-CH"/>
          </a:p>
        </p:txBody>
      </p:sp>
      <p:sp>
        <p:nvSpPr>
          <p:cNvPr id="27" name="Textfeld 26">
            <a:extLst>
              <a:ext uri="{FF2B5EF4-FFF2-40B4-BE49-F238E27FC236}">
                <a16:creationId xmlns:a16="http://schemas.microsoft.com/office/drawing/2014/main" id="{9CE227C0-62C5-7343-A5D4-D121FDDECD77}"/>
              </a:ext>
            </a:extLst>
          </p:cNvPr>
          <p:cNvSpPr txBox="1"/>
          <p:nvPr/>
        </p:nvSpPr>
        <p:spPr>
          <a:xfrm>
            <a:off x="899372" y="1374673"/>
            <a:ext cx="3163687" cy="246221"/>
          </a:xfrm>
          <a:prstGeom prst="rect">
            <a:avLst/>
          </a:prstGeom>
          <a:noFill/>
        </p:spPr>
        <p:txBody>
          <a:bodyPr wrap="none" lIns="0" tIns="0" rIns="0" bIns="0" rtlCol="0">
            <a:spAutoFit/>
          </a:bodyPr>
          <a:lstStyle/>
          <a:p>
            <a:r>
              <a:rPr lang="fr-CH" sz="1600">
                <a:solidFill>
                  <a:schemeClr val="accent2"/>
                </a:solidFill>
              </a:rPr>
              <a:t>Site web www.chauffezrenouvelable.ch</a:t>
            </a:r>
          </a:p>
        </p:txBody>
      </p:sp>
      <p:sp>
        <p:nvSpPr>
          <p:cNvPr id="28" name="Textfeld 27">
            <a:extLst>
              <a:ext uri="{FF2B5EF4-FFF2-40B4-BE49-F238E27FC236}">
                <a16:creationId xmlns:a16="http://schemas.microsoft.com/office/drawing/2014/main" id="{38C4C637-7509-4E49-8BBD-776EA17118B1}"/>
              </a:ext>
            </a:extLst>
          </p:cNvPr>
          <p:cNvSpPr txBox="1"/>
          <p:nvPr/>
        </p:nvSpPr>
        <p:spPr>
          <a:xfrm>
            <a:off x="8039722" y="1374751"/>
            <a:ext cx="3456384" cy="246221"/>
          </a:xfrm>
          <a:prstGeom prst="rect">
            <a:avLst/>
          </a:prstGeom>
          <a:noFill/>
        </p:spPr>
        <p:txBody>
          <a:bodyPr wrap="square" lIns="0" tIns="0" rIns="0" bIns="0" rtlCol="0">
            <a:spAutoFit/>
          </a:bodyPr>
          <a:lstStyle/>
          <a:p>
            <a:r>
              <a:rPr lang="fr-CH" sz="1600" dirty="0">
                <a:solidFill>
                  <a:schemeClr val="accent2"/>
                </a:solidFill>
              </a:rPr>
              <a:t>Brochures</a:t>
            </a:r>
          </a:p>
        </p:txBody>
      </p:sp>
      <p:sp>
        <p:nvSpPr>
          <p:cNvPr id="29" name="Textfeld 28">
            <a:extLst>
              <a:ext uri="{FF2B5EF4-FFF2-40B4-BE49-F238E27FC236}">
                <a16:creationId xmlns:a16="http://schemas.microsoft.com/office/drawing/2014/main" id="{465B3AF0-BB98-D948-BC1F-992BCEB01E8F}"/>
              </a:ext>
            </a:extLst>
          </p:cNvPr>
          <p:cNvSpPr txBox="1"/>
          <p:nvPr/>
        </p:nvSpPr>
        <p:spPr>
          <a:xfrm>
            <a:off x="5255660" y="1181040"/>
            <a:ext cx="1764984" cy="246221"/>
          </a:xfrm>
          <a:prstGeom prst="rect">
            <a:avLst/>
          </a:prstGeom>
          <a:noFill/>
        </p:spPr>
        <p:txBody>
          <a:bodyPr wrap="square" lIns="0" tIns="0" rIns="0" bIns="0" rtlCol="0">
            <a:spAutoFit/>
          </a:bodyPr>
          <a:lstStyle/>
          <a:p>
            <a:r>
              <a:rPr lang="fr-CH" sz="1600" dirty="0">
                <a:solidFill>
                  <a:schemeClr val="accent2"/>
                </a:solidFill>
              </a:rPr>
              <a:t>Calculateur des coûts de chauffage</a:t>
            </a:r>
          </a:p>
        </p:txBody>
      </p:sp>
      <p:pic>
        <p:nvPicPr>
          <p:cNvPr id="8" name="Grafik 7">
            <a:extLst>
              <a:ext uri="{FF2B5EF4-FFF2-40B4-BE49-F238E27FC236}">
                <a16:creationId xmlns:a16="http://schemas.microsoft.com/office/drawing/2014/main" id="{BC4C630B-59AB-0527-AA5A-5C8C7C0C2129}"/>
              </a:ext>
            </a:extLst>
          </p:cNvPr>
          <p:cNvPicPr>
            <a:picLocks noChangeAspect="1"/>
          </p:cNvPicPr>
          <p:nvPr/>
        </p:nvPicPr>
        <p:blipFill>
          <a:blip r:embed="rId3"/>
          <a:stretch>
            <a:fillRect/>
          </a:stretch>
        </p:blipFill>
        <p:spPr>
          <a:xfrm>
            <a:off x="5255660" y="1783189"/>
            <a:ext cx="2568532" cy="2313450"/>
          </a:xfrm>
          <a:prstGeom prst="rect">
            <a:avLst/>
          </a:prstGeom>
          <a:solidFill>
            <a:schemeClr val="bg1"/>
          </a:solidFill>
          <a:ln>
            <a:solidFill>
              <a:schemeClr val="bg2"/>
            </a:solidFill>
          </a:ln>
        </p:spPr>
      </p:pic>
      <p:pic>
        <p:nvPicPr>
          <p:cNvPr id="6" name="Grafik 5">
            <a:extLst>
              <a:ext uri="{FF2B5EF4-FFF2-40B4-BE49-F238E27FC236}">
                <a16:creationId xmlns:a16="http://schemas.microsoft.com/office/drawing/2014/main" id="{25716B0D-9E80-7152-2B12-6C22F4A64AD9}"/>
              </a:ext>
            </a:extLst>
          </p:cNvPr>
          <p:cNvPicPr>
            <a:picLocks noChangeAspect="1"/>
          </p:cNvPicPr>
          <p:nvPr/>
        </p:nvPicPr>
        <p:blipFill>
          <a:blip r:embed="rId4"/>
          <a:stretch>
            <a:fillRect/>
          </a:stretch>
        </p:blipFill>
        <p:spPr>
          <a:xfrm>
            <a:off x="488353" y="1776667"/>
            <a:ext cx="4628101" cy="2026547"/>
          </a:xfrm>
          <a:prstGeom prst="rect">
            <a:avLst/>
          </a:prstGeom>
        </p:spPr>
      </p:pic>
      <p:pic>
        <p:nvPicPr>
          <p:cNvPr id="7" name="Grafik 6">
            <a:extLst>
              <a:ext uri="{FF2B5EF4-FFF2-40B4-BE49-F238E27FC236}">
                <a16:creationId xmlns:a16="http://schemas.microsoft.com/office/drawing/2014/main" id="{6AB46286-6BE8-53F1-568E-0FF0863F5820}"/>
              </a:ext>
            </a:extLst>
          </p:cNvPr>
          <p:cNvPicPr>
            <a:picLocks noChangeAspect="1"/>
          </p:cNvPicPr>
          <p:nvPr/>
        </p:nvPicPr>
        <p:blipFill>
          <a:blip r:embed="rId5"/>
          <a:stretch>
            <a:fillRect/>
          </a:stretch>
        </p:blipFill>
        <p:spPr>
          <a:xfrm>
            <a:off x="335360" y="4178885"/>
            <a:ext cx="7174156" cy="2313450"/>
          </a:xfrm>
          <a:prstGeom prst="rect">
            <a:avLst/>
          </a:prstGeom>
        </p:spPr>
      </p:pic>
      <p:pic>
        <p:nvPicPr>
          <p:cNvPr id="9" name="Grafik 8">
            <a:extLst>
              <a:ext uri="{FF2B5EF4-FFF2-40B4-BE49-F238E27FC236}">
                <a16:creationId xmlns:a16="http://schemas.microsoft.com/office/drawing/2014/main" id="{4B0E9956-C15E-DB03-EE93-3F9C5605C739}"/>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15000"/>
                    </a14:imgEffect>
                    <a14:imgEffect>
                      <a14:brightnessContrast bright="6000" contrast="6000"/>
                    </a14:imgEffect>
                  </a14:imgLayer>
                </a14:imgProps>
              </a:ext>
            </a:extLst>
          </a:blip>
          <a:stretch>
            <a:fillRect/>
          </a:stretch>
        </p:blipFill>
        <p:spPr>
          <a:xfrm>
            <a:off x="8346091" y="1694660"/>
            <a:ext cx="2285633" cy="4505954"/>
          </a:xfrm>
          <a:prstGeom prst="rect">
            <a:avLst/>
          </a:prstGeom>
        </p:spPr>
      </p:pic>
      <p:sp>
        <p:nvSpPr>
          <p:cNvPr id="10" name="Textfeld 9">
            <a:extLst>
              <a:ext uri="{FF2B5EF4-FFF2-40B4-BE49-F238E27FC236}">
                <a16:creationId xmlns:a16="http://schemas.microsoft.com/office/drawing/2014/main" id="{9C3CE512-F469-399B-5EC9-77D5EFC1F626}"/>
              </a:ext>
            </a:extLst>
          </p:cNvPr>
          <p:cNvSpPr txBox="1"/>
          <p:nvPr/>
        </p:nvSpPr>
        <p:spPr>
          <a:xfrm>
            <a:off x="8472264" y="5949280"/>
            <a:ext cx="1295226" cy="276999"/>
          </a:xfrm>
          <a:prstGeom prst="rect">
            <a:avLst/>
          </a:prstGeom>
          <a:noFill/>
        </p:spPr>
        <p:txBody>
          <a:bodyPr wrap="none" lIns="0" tIns="0" rIns="0" bIns="0" rtlCol="0">
            <a:spAutoFit/>
          </a:bodyPr>
          <a:lstStyle/>
          <a:p>
            <a:r>
              <a:rPr lang="de-CH" dirty="0">
                <a:highlight>
                  <a:srgbClr val="FFFF00"/>
                </a:highlight>
              </a:rPr>
              <a:t>aktualisieren</a:t>
            </a:r>
          </a:p>
        </p:txBody>
      </p:sp>
    </p:spTree>
    <p:extLst>
      <p:ext uri="{BB962C8B-B14F-4D97-AF65-F5344CB8AC3E}">
        <p14:creationId xmlns:p14="http://schemas.microsoft.com/office/powerpoint/2010/main" val="140919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9481122" cy="504815"/>
          </a:xfrm>
        </p:spPr>
        <p:txBody>
          <a:bodyPr/>
          <a:lstStyle/>
          <a:p>
            <a:r>
              <a:rPr lang="fr-CH" sz="3100" dirty="0"/>
              <a:t>nombreux exemples de bonnes pratiques </a:t>
            </a:r>
            <a:br>
              <a:rPr lang="fr-CH" sz="3100" dirty="0"/>
            </a:br>
            <a:r>
              <a:rPr lang="fr-CH" sz="3100" dirty="0"/>
              <a:t>pour le remplacement du chauffage</a:t>
            </a:r>
          </a:p>
        </p:txBody>
      </p:sp>
      <p:sp>
        <p:nvSpPr>
          <p:cNvPr id="3" name="Textfeld 2">
            <a:extLst>
              <a:ext uri="{FF2B5EF4-FFF2-40B4-BE49-F238E27FC236}">
                <a16:creationId xmlns:a16="http://schemas.microsoft.com/office/drawing/2014/main" id="{ECB30A9F-257A-EB4F-9F24-5EDDD18DAD4B}"/>
              </a:ext>
            </a:extLst>
          </p:cNvPr>
          <p:cNvSpPr txBox="1"/>
          <p:nvPr/>
        </p:nvSpPr>
        <p:spPr>
          <a:xfrm>
            <a:off x="5447928" y="1628800"/>
            <a:ext cx="5544616" cy="4531882"/>
          </a:xfrm>
          <a:prstGeom prst="rect">
            <a:avLst/>
          </a:prstGeom>
        </p:spPr>
        <p:txBody>
          <a:bodyPr vert="horz" lIns="0" tIns="0" rIns="0" bIns="0" rtlCol="0">
            <a:normAutofit lnSpcReduction="10000"/>
          </a:bodyPr>
          <a:lstStyle>
            <a:lvl1pPr marR="0" indent="0" fontAlgn="auto">
              <a:lnSpc>
                <a:spcPct val="114000"/>
              </a:lnSpc>
              <a:spcBef>
                <a:spcPts val="0"/>
              </a:spcBef>
              <a:spcAft>
                <a:spcPts val="0"/>
              </a:spcAft>
              <a:buClrTx/>
              <a:buSzTx/>
              <a:buFont typeface="Arial" panose="020B0604020202020204" pitchFamily="34" charset="0"/>
              <a:buNone/>
              <a:tabLst/>
              <a:defRPr sz="2000" b="0"/>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dirty="0">
                <a:solidFill>
                  <a:schemeClr val="accent2"/>
                </a:solidFill>
              </a:rPr>
              <a:t>Faits, informations et récits sur:</a:t>
            </a:r>
          </a:p>
          <a:p>
            <a:pPr marL="342900" indent="-342900">
              <a:buClr>
                <a:schemeClr val="accent2"/>
              </a:buClr>
              <a:buFont typeface="Arial" panose="020B0604020202020204" pitchFamily="34" charset="0"/>
              <a:buChar char="•"/>
            </a:pPr>
            <a:r>
              <a:rPr lang="fr-CH" dirty="0"/>
              <a:t>Conseil incitatif</a:t>
            </a:r>
          </a:p>
          <a:p>
            <a:pPr marL="342900" indent="-342900">
              <a:buClr>
                <a:schemeClr val="accent2"/>
              </a:buClr>
              <a:buFont typeface="Arial" panose="020B0604020202020204" pitchFamily="34" charset="0"/>
              <a:buChar char="•"/>
            </a:pPr>
            <a:r>
              <a:rPr lang="fr-CH" dirty="0"/>
              <a:t>Maisons familiales</a:t>
            </a:r>
          </a:p>
          <a:p>
            <a:pPr marL="342900" indent="-342900">
              <a:buClr>
                <a:schemeClr val="accent2"/>
              </a:buClr>
              <a:buFont typeface="Arial" panose="020B0604020202020204" pitchFamily="34" charset="0"/>
              <a:buChar char="•"/>
            </a:pPr>
            <a:r>
              <a:rPr lang="fr-CH" dirty="0"/>
              <a:t>Immeubles locatifs</a:t>
            </a:r>
          </a:p>
          <a:p>
            <a:pPr marL="342900" indent="-342900">
              <a:buClr>
                <a:schemeClr val="accent2"/>
              </a:buClr>
              <a:buFont typeface="Arial" panose="020B0604020202020204" pitchFamily="34" charset="0"/>
              <a:buChar char="•"/>
            </a:pPr>
            <a:r>
              <a:rPr lang="fr-CH" dirty="0"/>
              <a:t>Propriétés par étage</a:t>
            </a:r>
          </a:p>
          <a:p>
            <a:pPr marL="342900" indent="-342900">
              <a:buClr>
                <a:schemeClr val="accent2"/>
              </a:buClr>
              <a:buFont typeface="Arial" panose="020B0604020202020204" pitchFamily="34" charset="0"/>
              <a:buChar char="•"/>
            </a:pPr>
            <a:r>
              <a:rPr lang="fr-CH" dirty="0"/>
              <a:t>Entreprises et administration </a:t>
            </a:r>
          </a:p>
          <a:p>
            <a:pPr marL="342900" indent="-342900">
              <a:buClr>
                <a:schemeClr val="accent2"/>
              </a:buClr>
              <a:buFont typeface="Arial" panose="020B0604020202020204" pitchFamily="34" charset="0"/>
              <a:buChar char="•"/>
            </a:pPr>
            <a:r>
              <a:rPr lang="fr-CH" dirty="0"/>
              <a:t>Pompe à chaleur air/eau</a:t>
            </a:r>
          </a:p>
          <a:p>
            <a:pPr marL="342900" indent="-342900">
              <a:buClr>
                <a:schemeClr val="accent2"/>
              </a:buClr>
              <a:buFont typeface="Arial" panose="020B0604020202020204" pitchFamily="34" charset="0"/>
              <a:buChar char="•"/>
            </a:pPr>
            <a:r>
              <a:rPr lang="fr-CH" dirty="0"/>
              <a:t>Pompe à chaleur à sondes géothermiques</a:t>
            </a:r>
          </a:p>
          <a:p>
            <a:pPr marL="342900" indent="-342900">
              <a:buClr>
                <a:schemeClr val="accent2"/>
              </a:buClr>
              <a:buFont typeface="Arial" panose="020B0604020202020204" pitchFamily="34" charset="0"/>
              <a:buChar char="•"/>
            </a:pPr>
            <a:r>
              <a:rPr lang="fr-CH" dirty="0"/>
              <a:t>Énergie solaire (solaire thermique/PV)</a:t>
            </a:r>
          </a:p>
          <a:p>
            <a:pPr marL="342900" indent="-342900">
              <a:buClr>
                <a:schemeClr val="accent2"/>
              </a:buClr>
              <a:buFont typeface="Arial" panose="020B0604020202020204" pitchFamily="34" charset="0"/>
              <a:buChar char="•"/>
            </a:pPr>
            <a:r>
              <a:rPr lang="fr-CH" dirty="0"/>
              <a:t>Chauffage à pellets</a:t>
            </a:r>
          </a:p>
          <a:p>
            <a:pPr marL="342900" indent="-342900">
              <a:buClr>
                <a:schemeClr val="accent2"/>
              </a:buClr>
              <a:buFont typeface="Arial" panose="020B0604020202020204" pitchFamily="34" charset="0"/>
              <a:buChar char="•"/>
            </a:pPr>
            <a:r>
              <a:rPr lang="fr-CH" dirty="0"/>
              <a:t>Chaleur à distance</a:t>
            </a:r>
          </a:p>
          <a:p>
            <a:pPr marL="342900" indent="-342900">
              <a:buClr>
                <a:schemeClr val="accent2"/>
              </a:buClr>
              <a:buFont typeface="Arial" panose="020B0604020202020204" pitchFamily="34" charset="0"/>
              <a:buChar char="•"/>
            </a:pPr>
            <a:r>
              <a:rPr lang="fr-CH" dirty="0"/>
              <a:t>Soutien et financement</a:t>
            </a:r>
          </a:p>
          <a:p>
            <a:pPr marL="342900" indent="-342900">
              <a:buClr>
                <a:schemeClr val="accent2"/>
              </a:buClr>
              <a:buFont typeface="Arial" panose="020B0604020202020204" pitchFamily="34" charset="0"/>
              <a:buChar char="•"/>
            </a:pPr>
            <a:r>
              <a:rPr lang="fr-CH" dirty="0"/>
              <a:t>Obtention d’autorisations</a:t>
            </a:r>
          </a:p>
          <a:p>
            <a:pPr marL="342900" indent="-342900">
              <a:buClr>
                <a:schemeClr val="accent2"/>
              </a:buClr>
              <a:buFont typeface="Arial" panose="020B0604020202020204" pitchFamily="34" charset="0"/>
              <a:buChar char="•"/>
            </a:pPr>
            <a:r>
              <a:rPr lang="fr-CH" dirty="0"/>
              <a:t>Et bien d'autres choses</a:t>
            </a:r>
          </a:p>
        </p:txBody>
      </p:sp>
      <p:sp>
        <p:nvSpPr>
          <p:cNvPr id="14" name="Textfeld 13">
            <a:extLst>
              <a:ext uri="{FF2B5EF4-FFF2-40B4-BE49-F238E27FC236}">
                <a16:creationId xmlns:a16="http://schemas.microsoft.com/office/drawing/2014/main" id="{C5D15E97-76AC-7F43-B722-DDB39E955593}"/>
              </a:ext>
            </a:extLst>
          </p:cNvPr>
          <p:cNvSpPr txBox="1"/>
          <p:nvPr/>
        </p:nvSpPr>
        <p:spPr>
          <a:xfrm>
            <a:off x="1374897" y="6197908"/>
            <a:ext cx="8465519"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Plus de faits, informations et récits sur chauffezrenouvelable.ch</a:t>
            </a:r>
          </a:p>
        </p:txBody>
      </p:sp>
      <p:pic>
        <p:nvPicPr>
          <p:cNvPr id="16" name="Grafik 15">
            <a:extLst>
              <a:ext uri="{FF2B5EF4-FFF2-40B4-BE49-F238E27FC236}">
                <a16:creationId xmlns:a16="http://schemas.microsoft.com/office/drawing/2014/main" id="{875358EF-586F-A842-9E70-21FC7716AD5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67" y="5954516"/>
            <a:ext cx="733007" cy="733007"/>
          </a:xfrm>
          <a:prstGeom prst="rect">
            <a:avLst/>
          </a:prstGeom>
        </p:spPr>
      </p:pic>
      <p:sp>
        <p:nvSpPr>
          <p:cNvPr id="4" name="Textfeld 3">
            <a:extLst>
              <a:ext uri="{FF2B5EF4-FFF2-40B4-BE49-F238E27FC236}">
                <a16:creationId xmlns:a16="http://schemas.microsoft.com/office/drawing/2014/main" id="{C2E2324A-0CA9-021D-32DE-AA1F59438272}"/>
              </a:ext>
            </a:extLst>
          </p:cNvPr>
          <p:cNvSpPr txBox="1"/>
          <p:nvPr/>
        </p:nvSpPr>
        <p:spPr>
          <a:xfrm>
            <a:off x="2377749" y="2688826"/>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
        <p:nvSpPr>
          <p:cNvPr id="10" name="Textfeld 9">
            <a:extLst>
              <a:ext uri="{FF2B5EF4-FFF2-40B4-BE49-F238E27FC236}">
                <a16:creationId xmlns:a16="http://schemas.microsoft.com/office/drawing/2014/main" id="{840ED548-9297-0187-E43E-5459229EBC4C}"/>
              </a:ext>
            </a:extLst>
          </p:cNvPr>
          <p:cNvSpPr txBox="1"/>
          <p:nvPr/>
        </p:nvSpPr>
        <p:spPr>
          <a:xfrm>
            <a:off x="2377749" y="4032597"/>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
        <p:nvSpPr>
          <p:cNvPr id="11" name="Textfeld 10">
            <a:extLst>
              <a:ext uri="{FF2B5EF4-FFF2-40B4-BE49-F238E27FC236}">
                <a16:creationId xmlns:a16="http://schemas.microsoft.com/office/drawing/2014/main" id="{98200264-F43F-80B0-CB7A-9CEAD089D7C2}"/>
              </a:ext>
            </a:extLst>
          </p:cNvPr>
          <p:cNvSpPr txBox="1"/>
          <p:nvPr/>
        </p:nvSpPr>
        <p:spPr>
          <a:xfrm>
            <a:off x="2377749" y="5380343"/>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pic>
        <p:nvPicPr>
          <p:cNvPr id="6" name="Grafik 5">
            <a:extLst>
              <a:ext uri="{FF2B5EF4-FFF2-40B4-BE49-F238E27FC236}">
                <a16:creationId xmlns:a16="http://schemas.microsoft.com/office/drawing/2014/main" id="{5CCD6982-94FF-99D7-28D4-4C51A38705FB}"/>
              </a:ext>
            </a:extLst>
          </p:cNvPr>
          <p:cNvPicPr>
            <a:picLocks noChangeAspect="1"/>
          </p:cNvPicPr>
          <p:nvPr/>
        </p:nvPicPr>
        <p:blipFill>
          <a:blip r:embed="rId5"/>
          <a:stretch>
            <a:fillRect/>
          </a:stretch>
        </p:blipFill>
        <p:spPr>
          <a:xfrm>
            <a:off x="683151" y="1674265"/>
            <a:ext cx="4571378" cy="4288160"/>
          </a:xfrm>
          <a:prstGeom prst="rect">
            <a:avLst/>
          </a:prstGeom>
        </p:spPr>
      </p:pic>
    </p:spTree>
    <p:extLst>
      <p:ext uri="{BB962C8B-B14F-4D97-AF65-F5344CB8AC3E}">
        <p14:creationId xmlns:p14="http://schemas.microsoft.com/office/powerpoint/2010/main" val="2626531739"/>
      </p:ext>
    </p:extLst>
  </p:cSld>
  <p:clrMapOvr>
    <a:masterClrMapping/>
  </p:clrMapOvr>
</p:sld>
</file>

<file path=ppt/theme/theme1.xml><?xml version="1.0" encoding="utf-8"?>
<a:theme xmlns:a="http://schemas.openxmlformats.org/drawingml/2006/main" name="Benutzerdefiniertes Design">
  <a:themeElements>
    <a:clrScheme name="Erneuerbarheizen">
      <a:dk1>
        <a:sysClr val="windowText" lastClr="000000"/>
      </a:dk1>
      <a:lt1>
        <a:sysClr val="window" lastClr="FFFFFF"/>
      </a:lt1>
      <a:dk2>
        <a:srgbClr val="595959"/>
      </a:dk2>
      <a:lt2>
        <a:srgbClr val="B2B2B2"/>
      </a:lt2>
      <a:accent1>
        <a:srgbClr val="E84E0F"/>
      </a:accent1>
      <a:accent2>
        <a:srgbClr val="15934C"/>
      </a:accent2>
      <a:accent3>
        <a:srgbClr val="A05D45"/>
      </a:accent3>
      <a:accent4>
        <a:srgbClr val="F0B327"/>
      </a:accent4>
      <a:accent5>
        <a:srgbClr val="A5B1C2"/>
      </a:accent5>
      <a:accent6>
        <a:srgbClr val="29629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2" id="{3D8C904D-3F60-4F35-B192-FB9111FD72A5}" vid="{A54D76FA-19F1-45D0-B664-31F46543FE1D}"/>
    </a:ext>
  </a:extLst>
</a:theme>
</file>

<file path=ppt/theme/theme2.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b43ad59-e4c0-4f77-8a98-373d04c8901a">
      <Terms xmlns="http://schemas.microsoft.com/office/infopath/2007/PartnerControls"/>
    </lcf76f155ced4ddcb4097134ff3c332f>
    <TaxCatchAll xmlns="a2886ae9-3f43-46a4-a350-81a5f6bb12c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F4EC6FF2D5B4746B423573AD2BB3A44" ma:contentTypeVersion="15" ma:contentTypeDescription="Crée un document." ma:contentTypeScope="" ma:versionID="d4b2359441549e22c0ff64574c95d48b">
  <xsd:schema xmlns:xsd="http://www.w3.org/2001/XMLSchema" xmlns:xs="http://www.w3.org/2001/XMLSchema" xmlns:p="http://schemas.microsoft.com/office/2006/metadata/properties" xmlns:ns2="4b43ad59-e4c0-4f77-8a98-373d04c8901a" xmlns:ns3="a2886ae9-3f43-46a4-a350-81a5f6bb12cf" targetNamespace="http://schemas.microsoft.com/office/2006/metadata/properties" ma:root="true" ma:fieldsID="bae8b75be974a641441a48f575a64369" ns2:_="" ns3:_="">
    <xsd:import namespace="4b43ad59-e4c0-4f77-8a98-373d04c8901a"/>
    <xsd:import namespace="a2886ae9-3f43-46a4-a350-81a5f6bb12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3ad59-e4c0-4f77-8a98-373d04c890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c8b572ca-3eb9-4bb4-b613-c72ef08702e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886ae9-3f43-46a4-a350-81a5f6bb12cf" elementFormDefault="qualified">
    <xsd:import namespace="http://schemas.microsoft.com/office/2006/documentManagement/types"/>
    <xsd:import namespace="http://schemas.microsoft.com/office/infopath/2007/PartnerControls"/>
    <xsd:element name="SharedWithUsers" ma:index="16"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Partagé avec détails" ma:internalName="SharedWithDetails" ma:readOnly="true">
      <xsd:simpleType>
        <xsd:restriction base="dms:Note">
          <xsd:maxLength value="255"/>
        </xsd:restriction>
      </xsd:simpleType>
    </xsd:element>
    <xsd:element name="TaxCatchAll" ma:index="20" nillable="true" ma:displayName="Taxonomy Catch All Column" ma:hidden="true" ma:list="{7caa6e5d-c2fb-4331-b5a2-1ae8c32c4bf9}" ma:internalName="TaxCatchAll" ma:showField="CatchAllData" ma:web="a2886ae9-3f43-46a4-a350-81a5f6bb1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9267615-F4CE-4C5B-A148-85CC20CE9233}">
  <ds:schemaRefs>
    <ds:schemaRef ds:uri="http://schemas.microsoft.com/sharepoint/v3/contenttype/forms"/>
  </ds:schemaRefs>
</ds:datastoreItem>
</file>

<file path=customXml/itemProps2.xml><?xml version="1.0" encoding="utf-8"?>
<ds:datastoreItem xmlns:ds="http://schemas.openxmlformats.org/officeDocument/2006/customXml" ds:itemID="{C6C9ED21-DD3A-4DD3-AC4A-9AA7BC384DC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c9077d15-72ed-4fec-bcfe-3472729e9195"/>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7D61B21F-6DF1-4097-A421-A5B850DB86DF}"/>
</file>

<file path=docProps/app.xml><?xml version="1.0" encoding="utf-8"?>
<Properties xmlns="http://schemas.openxmlformats.org/officeDocument/2006/extended-properties" xmlns:vt="http://schemas.openxmlformats.org/officeDocument/2006/docPropsVTypes">
  <Template>presentation_arial_de_20210318</Template>
  <TotalTime>0</TotalTime>
  <Words>3688</Words>
  <Application>Microsoft Macintosh PowerPoint</Application>
  <PresentationFormat>Breitbild</PresentationFormat>
  <Paragraphs>530</Paragraphs>
  <Slides>51</Slides>
  <Notes>19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51</vt:i4>
      </vt:variant>
    </vt:vector>
  </HeadingPairs>
  <TitlesOfParts>
    <vt:vector size="56" baseType="lpstr">
      <vt:lpstr>Arial</vt:lpstr>
      <vt:lpstr>Arial,Sans-Serif</vt:lpstr>
      <vt:lpstr>Calibri</vt:lpstr>
      <vt:lpstr>Segoe UI Symbol</vt:lpstr>
      <vt:lpstr>Benutzerdefiniertes Design</vt:lpstr>
      <vt:lpstr>Séance d’information</vt:lpstr>
      <vt:lpstr>PowerPoint-Präsentation</vt:lpstr>
      <vt:lpstr>PowerPoint-Präsentation</vt:lpstr>
      <vt:lpstr>Objectif de CO2: zéro émission nette d’ici 2050</vt:lpstr>
      <vt:lpstr>Objectif de CO2: zéro émission nette d’ici 2050</vt:lpstr>
      <vt:lpstr>PowerPoint-Präsentation</vt:lpstr>
      <vt:lpstr>Que souhaitons-nous atteindre avec le  programme «chauffez renouvelable»?</vt:lpstr>
      <vt:lpstr>Information diversifiée et ciblée</vt:lpstr>
      <vt:lpstr>nombreux exemples de bonnes pratiques  pour le remplacement du chauffage</vt:lpstr>
      <vt:lpstr>Faciliter la mise en œuvre et le financement</vt:lpstr>
      <vt:lpstr>Faciliter la mise en œuvre et le financement</vt:lpstr>
      <vt:lpstr>PowerPoint-Präsentation</vt:lpstr>
      <vt:lpstr>OFFRE DE chauffez renouvelable – le conseil incitatif</vt:lpstr>
      <vt:lpstr>OFFRE DE chauffez renouvelable – le conseil incitatif</vt:lpstr>
      <vt:lpstr>OFFRE DE chauffez renouvelable – le conseil incitatif</vt:lpstr>
      <vt:lpstr>Déroulement d’un conseil incitatif</vt:lpstr>
      <vt:lpstr>Déroulement d’un conseil incitatif</vt:lpstr>
      <vt:lpstr>Résultats </vt:lpstr>
      <vt:lpstr>Prestataires de conseil incitatif</vt:lpstr>
      <vt:lpstr>Exigences légales </vt:lpstr>
      <vt:lpstr>Où trouver de l'aide?</vt:lpstr>
      <vt:lpstr>PowerPoint-Präsentation</vt:lpstr>
      <vt:lpstr>Systèmes de chauffage renouvelables </vt:lpstr>
      <vt:lpstr>Quels sont les systèmes de chauffage ACTUELS?</vt:lpstr>
      <vt:lpstr>Pompe à chaleur</vt:lpstr>
      <vt:lpstr>Pompe à chaleur</vt:lpstr>
      <vt:lpstr>Pompe à chaleur à air installée à l’extérieur</vt:lpstr>
      <vt:lpstr>Pompe à chaleur à air installée à l’intérieur</vt:lpstr>
      <vt:lpstr>Pompe à chaleur split à air</vt:lpstr>
      <vt:lpstr>Pompe à chaleur à sondes géothermiques</vt:lpstr>
      <vt:lpstr>Pompes à chaleur eaux souterraines</vt:lpstr>
      <vt:lpstr>Chauffages à bois</vt:lpstr>
      <vt:lpstr>Chauffage à pellets</vt:lpstr>
      <vt:lpstr>Chaleur à distance / réseau de chaleur</vt:lpstr>
      <vt:lpstr>Chaleur à distance / réseau de chaleur</vt:lpstr>
      <vt:lpstr>Réseaux de chaleur avec pompes à chaleur décentralisées</vt:lpstr>
      <vt:lpstr>Combinaison avec l'énergie solaire</vt:lpstr>
      <vt:lpstr>Comment financer le remplacement  d’un système de chauffage?</vt:lpstr>
      <vt:lpstr>Faites bien vos calculs – les coûts globaux</vt:lpstr>
      <vt:lpstr>Répartition des coûts</vt:lpstr>
      <vt:lpstr>Comparaison annuelle des systèmes de chauffage  de maisons individuelles</vt:lpstr>
      <vt:lpstr>Financement du remplacement du chauffage d’un objet loué</vt:lpstr>
      <vt:lpstr>Financement du remplacement du chauffage D’une PPE</vt:lpstr>
      <vt:lpstr>Conclusion</vt:lpstr>
      <vt:lpstr>Remplacer le système de chauffage en 7 étapes</vt:lpstr>
      <vt:lpstr>Remplacer le système de chauffage en 7 étapes</vt:lpstr>
      <vt:lpstr>Remplacer le système de chauffage en 7 étapes</vt:lpstr>
      <vt:lpstr>Résumé</vt:lpstr>
      <vt:lpstr>PowerPoint-Präsentation</vt:lpstr>
      <vt:lpstr>Conseil incitatif gratuit </vt:lpstr>
      <vt:lpstr>Nous vous remercions</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Siegenthaler Esther BFE</dc:creator>
  <cp:lastModifiedBy>Oliver Wimmer</cp:lastModifiedBy>
  <cp:revision>570</cp:revision>
  <cp:lastPrinted>2018-09-06T06:44:02Z</cp:lastPrinted>
  <dcterms:created xsi:type="dcterms:W3CDTF">2021-11-03T14:54:18Z</dcterms:created>
  <dcterms:modified xsi:type="dcterms:W3CDTF">2023-12-22T10:47:42Z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0x0101002F4EC6FF2D5B4746B423573AD2BB3A44</vt:lpwstr>
  </property>
</Properties>
</file>