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2"/>
  </p:notesMasterIdLst>
  <p:handoutMasterIdLst>
    <p:handoutMasterId r:id="rId53"/>
  </p:handoutMasterIdLst>
  <p:sldIdLst>
    <p:sldId id="337" r:id="rId5"/>
    <p:sldId id="439" r:id="rId6"/>
    <p:sldId id="421" r:id="rId7"/>
    <p:sldId id="419" r:id="rId8"/>
    <p:sldId id="343" r:id="rId9"/>
    <p:sldId id="391" r:id="rId10"/>
    <p:sldId id="393" r:id="rId11"/>
    <p:sldId id="431" r:id="rId12"/>
    <p:sldId id="440" r:id="rId13"/>
    <p:sldId id="347" r:id="rId14"/>
    <p:sldId id="397" r:id="rId15"/>
    <p:sldId id="432" r:id="rId16"/>
    <p:sldId id="398" r:id="rId17"/>
    <p:sldId id="427" r:id="rId18"/>
    <p:sldId id="400" r:id="rId19"/>
    <p:sldId id="352" r:id="rId20"/>
    <p:sldId id="338" r:id="rId21"/>
    <p:sldId id="339" r:id="rId22"/>
    <p:sldId id="354" r:id="rId23"/>
    <p:sldId id="420" r:id="rId24"/>
    <p:sldId id="357" r:id="rId25"/>
    <p:sldId id="422" r:id="rId26"/>
    <p:sldId id="407" r:id="rId27"/>
    <p:sldId id="359" r:id="rId28"/>
    <p:sldId id="409" r:id="rId29"/>
    <p:sldId id="408" r:id="rId30"/>
    <p:sldId id="433" r:id="rId31"/>
    <p:sldId id="410" r:id="rId32"/>
    <p:sldId id="411" r:id="rId33"/>
    <p:sldId id="412" r:id="rId34"/>
    <p:sldId id="423" r:id="rId35"/>
    <p:sldId id="438" r:id="rId36"/>
    <p:sldId id="368" r:id="rId37"/>
    <p:sldId id="371" r:id="rId38"/>
    <p:sldId id="452" r:id="rId39"/>
    <p:sldId id="453" r:id="rId40"/>
    <p:sldId id="454" r:id="rId41"/>
    <p:sldId id="436" r:id="rId42"/>
    <p:sldId id="437" r:id="rId43"/>
    <p:sldId id="376" r:id="rId44"/>
    <p:sldId id="446" r:id="rId45"/>
    <p:sldId id="448" r:id="rId46"/>
    <p:sldId id="447" r:id="rId47"/>
    <p:sldId id="416" r:id="rId48"/>
    <p:sldId id="382" r:id="rId49"/>
    <p:sldId id="392" r:id="rId50"/>
    <p:sldId id="381" r:id="rId5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86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3" name="Jud Thomas BFE" initials="JTB" lastIdx="42" clrIdx="1">
    <p:extLst>
      <p:ext uri="{19B8F6BF-5375-455C-9EA6-DF929625EA0E}">
        <p15:presenceInfo xmlns:p15="http://schemas.microsoft.com/office/powerpoint/2012/main" userId="Jud Thomas BFE" providerId="None"/>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5" autoAdjust="0"/>
    <p:restoredTop sz="89100" autoAdjust="0"/>
  </p:normalViewPr>
  <p:slideViewPr>
    <p:cSldViewPr showGuides="1">
      <p:cViewPr varScale="1">
        <p:scale>
          <a:sx n="95" d="100"/>
          <a:sy n="95" d="100"/>
        </p:scale>
        <p:origin x="624" y="90"/>
      </p:cViewPr>
      <p:guideLst>
        <p:guide orient="horz" pos="834"/>
        <p:guide pos="393"/>
        <p:guide pos="5654"/>
        <p:guide pos="3626"/>
        <p:guide orient="horz" pos="2774"/>
        <p:guide orient="horz" pos="4040"/>
        <p:guide pos="4865"/>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27.04.2022</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27.04.2022</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rneuerbarheizen.ch"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1100" b="0" i="0" u="none" strike="noStrike" kern="1200" cap="none" spc="0" normalizeH="0" baseline="0" noProof="0" dirty="0">
                <a:ln>
                  <a:noFill/>
                </a:ln>
                <a:effectLst/>
                <a:uLnTx/>
                <a:uFillTx/>
                <a:latin typeface="+mn-lt"/>
                <a:ea typeface="+mn-ea"/>
                <a:cs typeface="+mn-cs"/>
              </a:rPr>
              <a:t>Die </a:t>
            </a:r>
            <a:r>
              <a:rPr kumimoji="0" lang="de-CH" sz="1100" b="1" i="0" u="none" strike="noStrike" kern="1200" cap="none" spc="0" normalizeH="0" baseline="0" noProof="0" dirty="0">
                <a:ln>
                  <a:noFill/>
                </a:ln>
                <a:effectLst/>
                <a:uLnTx/>
                <a:uFillTx/>
                <a:latin typeface="+mn-lt"/>
                <a:ea typeface="+mn-ea"/>
                <a:cs typeface="+mn-cs"/>
              </a:rPr>
              <a:t>Impulsberatung</a:t>
            </a:r>
            <a:r>
              <a:rPr kumimoji="0" lang="de-CH" sz="1100" b="0" i="0" u="none" strike="noStrike" kern="1200" cap="none" spc="0" normalizeH="0" baseline="0" noProof="0" dirty="0">
                <a:ln>
                  <a:noFill/>
                </a:ln>
                <a:effectLst/>
                <a:uLnTx/>
                <a:uFillTx/>
                <a:latin typeface="+mn-lt"/>
                <a:ea typeface="+mn-ea"/>
                <a:cs typeface="+mn-cs"/>
              </a:rPr>
              <a:t> existiert für zwei unterschiedliche Gebäudekategorien und bietet den Hausbesitzerinnen und Hausbesitzer eine sach- und zielgerichtete Beratung zur Heizung</a:t>
            </a:r>
            <a:r>
              <a:rPr lang="de-CH" sz="1100" dirty="0">
                <a:latin typeface="+mn-lt"/>
              </a:rPr>
              <a:t>.</a:t>
            </a:r>
            <a:endParaRPr kumimoji="0" lang="de-CH" sz="1200" b="0" i="0" u="none" strike="noStrike" kern="1200" cap="none" spc="0" normalizeH="0" baseline="0" noProof="0" dirty="0">
              <a:ln>
                <a:noFill/>
              </a:ln>
              <a:effectLst/>
              <a:uLnTx/>
              <a:uFillTx/>
              <a:latin typeface="+mn-lt"/>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5133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Zur Abwechslung kann hier unser Technologievideo gezeigt</a:t>
            </a:r>
            <a:r>
              <a:rPr lang="de-CH" baseline="0" dirty="0"/>
              <a:t> werden:</a:t>
            </a:r>
          </a:p>
          <a:p>
            <a:r>
              <a:rPr lang="de-CH" dirty="0"/>
              <a:t>Wärmepumpen generell: https://</a:t>
            </a:r>
            <a:r>
              <a:rPr lang="de-CH" dirty="0" err="1"/>
              <a:t>erneuerbarheizen.ch</a:t>
            </a:r>
            <a:r>
              <a:rPr lang="de-CH" dirty="0"/>
              <a:t>/erneuerbare-</a:t>
            </a:r>
            <a:r>
              <a:rPr lang="de-CH" dirty="0" err="1"/>
              <a:t>heizsysteme</a:t>
            </a:r>
            <a:r>
              <a:rPr lang="de-CH" dirty="0"/>
              <a:t>/</a:t>
            </a:r>
            <a:r>
              <a:rPr lang="de-CH" dirty="0" err="1"/>
              <a:t>waermepumpen</a:t>
            </a:r>
            <a:r>
              <a:rPr lang="de-CH" dirty="0"/>
              <a:t>/</a:t>
            </a:r>
          </a:p>
        </p:txBody>
      </p:sp>
      <p:sp>
        <p:nvSpPr>
          <p:cNvPr id="4" name="Foliennummernplatzhalter 3"/>
          <p:cNvSpPr>
            <a:spLocks noGrp="1"/>
          </p:cNvSpPr>
          <p:nvPr>
            <p:ph type="sldNum" sz="quarter" idx="10"/>
          </p:nvPr>
        </p:nvSpPr>
        <p:spPr/>
        <p:txBody>
          <a:bodyPr/>
          <a:lstStyle/>
          <a:p>
            <a:fld id="{83C81C81-E364-4366-A610-2DB15FF98538}" type="slidenum">
              <a:rPr lang="de-CH" smtClean="0"/>
              <a:pPr/>
              <a:t>21</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33</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Bezieht sich auf das</a:t>
            </a:r>
            <a:r>
              <a:rPr lang="de-CH" baseline="0" dirty="0"/>
              <a:t> Beispielshaus mit 3000 Liter Verbrauch an Öl</a:t>
            </a:r>
          </a:p>
          <a:p>
            <a:r>
              <a:rPr lang="de-CH" baseline="0" dirty="0">
                <a:sym typeface="Wingdings" panose="05000000000000000000" pitchFamily="2" charset="2"/>
              </a:rPr>
              <a:t> Bitte beispielhaft 2 Heizlösungen </a:t>
            </a:r>
            <a:r>
              <a:rPr lang="de-CH" dirty="0"/>
              <a:t>direkt im HK-Rechner auf </a:t>
            </a:r>
            <a:r>
              <a:rPr lang="de-CH" dirty="0">
                <a:hlinkClick r:id="rId3"/>
              </a:rPr>
              <a:t>www.erneuerbarheizen.ch</a:t>
            </a:r>
            <a:r>
              <a:rPr lang="de-CH" dirty="0"/>
              <a:t> erklären</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40</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41</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42</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43</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6</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9</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27.04.2022</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pic>
        <p:nvPicPr>
          <p:cNvPr id="12" name="Grafik 11">
            <a:extLst>
              <a:ext uri="{FF2B5EF4-FFF2-40B4-BE49-F238E27FC236}">
                <a16:creationId xmlns:a16="http://schemas.microsoft.com/office/drawing/2014/main" id="{F8D52928-72E1-4FE3-AD47-49A71BCB27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275223" y="5810380"/>
            <a:ext cx="4249126" cy="426113"/>
          </a:xfrm>
          <a:prstGeom prst="rect">
            <a:avLst/>
          </a:prstGeom>
        </p:spPr>
      </p:pic>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3" cstate="screen">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4"/>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4" name="Grafik 13">
            <a:extLst>
              <a:ext uri="{FF2B5EF4-FFF2-40B4-BE49-F238E27FC236}">
                <a16:creationId xmlns:a16="http://schemas.microsoft.com/office/drawing/2014/main" id="{23B0ECEA-5EA7-8D45-A37D-CD9E4BD4AA0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126000" y="234000"/>
            <a:ext cx="2872800" cy="87381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27.04.2022</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27.04.2022</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27.04.2022</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27.04.2022</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27.04.2022</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27.04.2022</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27.04.2022</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24.sv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6.svg"/><Relationship Id="rId5" Type="http://schemas.openxmlformats.org/officeDocument/2006/relationships/image" Target="../media/image25.png"/><Relationship Id="rId4" Type="http://schemas.openxmlformats.org/officeDocument/2006/relationships/image" Target="../media/image34.sv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6.svg"/><Relationship Id="rId5" Type="http://schemas.openxmlformats.org/officeDocument/2006/relationships/image" Target="../media/image25.png"/><Relationship Id="rId4" Type="http://schemas.openxmlformats.org/officeDocument/2006/relationships/image" Target="../media/image34.svg"/></Relationships>
</file>

<file path=ppt/slides/_rels/slide1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5.xml"/><Relationship Id="rId4" Type="http://schemas.openxmlformats.org/officeDocument/2006/relationships/image" Target="../media/image29.emf"/></Relationships>
</file>

<file path=ppt/slides/_rels/slide16.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1.jpeg"/><Relationship Id="rId7" Type="http://schemas.openxmlformats.org/officeDocument/2006/relationships/image" Target="../media/image18.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energiefranken.ch/" TargetMode="External"/><Relationship Id="rId1" Type="http://schemas.openxmlformats.org/officeDocument/2006/relationships/slideLayout" Target="../slideLayouts/slideLayout4.xml"/><Relationship Id="rId4" Type="http://schemas.openxmlformats.org/officeDocument/2006/relationships/image" Target="../media/image24.svg"/></Relationships>
</file>

<file path=ppt/slides/_rels/slide1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58.svg"/><Relationship Id="rId3" Type="http://schemas.openxmlformats.org/officeDocument/2006/relationships/image" Target="../media/image48.svg"/><Relationship Id="rId7" Type="http://schemas.openxmlformats.org/officeDocument/2006/relationships/image" Target="../media/image52.svg"/><Relationship Id="rId12" Type="http://schemas.openxmlformats.org/officeDocument/2006/relationships/image" Target="../media/image41.png"/><Relationship Id="rId17" Type="http://schemas.openxmlformats.org/officeDocument/2006/relationships/image" Target="../media/image62.svg"/><Relationship Id="rId2" Type="http://schemas.openxmlformats.org/officeDocument/2006/relationships/image" Target="../media/image36.png"/><Relationship Id="rId16"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38.png"/><Relationship Id="rId11" Type="http://schemas.openxmlformats.org/officeDocument/2006/relationships/image" Target="../media/image56.svg"/><Relationship Id="rId5" Type="http://schemas.openxmlformats.org/officeDocument/2006/relationships/image" Target="../media/image50.svg"/><Relationship Id="rId15" Type="http://schemas.openxmlformats.org/officeDocument/2006/relationships/image" Target="../media/image60.svg"/><Relationship Id="rId10" Type="http://schemas.openxmlformats.org/officeDocument/2006/relationships/image" Target="../media/image40.png"/><Relationship Id="rId4" Type="http://schemas.openxmlformats.org/officeDocument/2006/relationships/image" Target="../media/image37.png"/><Relationship Id="rId9" Type="http://schemas.openxmlformats.org/officeDocument/2006/relationships/image" Target="../media/image54.svg"/><Relationship Id="rId1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4.svg"/><Relationship Id="rId5" Type="http://schemas.openxmlformats.org/officeDocument/2006/relationships/image" Target="../media/image18.pn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8.wd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9.wdp"/><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24.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4.svg"/></Relationships>
</file>

<file path=ppt/slides/_rels/slide44.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57.png"/><Relationship Id="rId7" Type="http://schemas.openxmlformats.org/officeDocument/2006/relationships/image" Target="../media/image59.png"/><Relationship Id="rId12" Type="http://schemas.openxmlformats.org/officeDocument/2006/relationships/image" Target="../media/image24.svg"/><Relationship Id="rId2" Type="http://schemas.openxmlformats.org/officeDocument/2006/relationships/hyperlink" Target="http://www.erneuerbarheizen.ch/heizkostenrechner" TargetMode="External"/><Relationship Id="rId1" Type="http://schemas.openxmlformats.org/officeDocument/2006/relationships/slideLayout" Target="../slideLayouts/slideLayout4.xml"/><Relationship Id="rId6" Type="http://schemas.openxmlformats.org/officeDocument/2006/relationships/image" Target="../media/image81.svg"/><Relationship Id="rId11" Type="http://schemas.openxmlformats.org/officeDocument/2006/relationships/image" Target="../media/image18.png"/><Relationship Id="rId5" Type="http://schemas.openxmlformats.org/officeDocument/2006/relationships/image" Target="../media/image58.png"/><Relationship Id="rId10" Type="http://schemas.openxmlformats.org/officeDocument/2006/relationships/image" Target="../media/image85.svg"/><Relationship Id="rId4" Type="http://schemas.openxmlformats.org/officeDocument/2006/relationships/image" Target="../media/image79.svg"/><Relationship Id="rId9" Type="http://schemas.openxmlformats.org/officeDocument/2006/relationships/image" Target="../media/image60.png"/></Relationships>
</file>

<file path=ppt/slides/_rels/slide45.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www.erneuerbarheizen.ch/impulsberatung" TargetMode="External"/><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9.sv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1.png"/><Relationship Id="rId7" Type="http://schemas.openxmlformats.org/officeDocument/2006/relationships/image" Target="../media/image13.em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microsoft.com/office/2007/relationships/hdphoto" Target="../media/hdphoto2.wdp"/><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microsoft.com/office/2007/relationships/hdphoto" Target="../media/hdphoto1.wdp"/><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24.sv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www.energiefranken.ch/" TargetMode="External"/><Relationship Id="rId7" Type="http://schemas.openxmlformats.org/officeDocument/2006/relationships/image" Target="../media/image29.sv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7.svg"/><Relationship Id="rId4" Type="http://schemas.openxmlformats.org/officeDocument/2006/relationships/image" Target="../media/image20.png"/><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www.energiefranken.ch/" TargetMode="External"/><Relationship Id="rId7"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7.svg"/><Relationship Id="rId10" Type="http://schemas.openxmlformats.org/officeDocument/2006/relationships/image" Target="../media/image23.png"/><Relationship Id="rId4" Type="http://schemas.openxmlformats.org/officeDocument/2006/relationships/image" Target="../media/image20.png"/><Relationship Id="rId9" Type="http://schemas.openxmlformats.org/officeDocument/2006/relationships/image" Target="../media/image3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7479022" cy="555088"/>
          </a:xfrm>
        </p:spPr>
        <p:txBody>
          <a:bodyPr/>
          <a:lstStyle/>
          <a:p>
            <a:r>
              <a:rPr lang="de-CH" dirty="0"/>
              <a:t>Programm «erneuerbar heizen»</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6761752" cy="555088"/>
          </a:xfrm>
          <a:blipFill dpi="0" rotWithShape="1">
            <a:blip r:embed="rId3"/>
            <a:srcRect/>
            <a:tile tx="0" ty="0" sx="100000" sy="100000" flip="none" algn="tl"/>
          </a:blipFill>
        </p:spPr>
        <p:txBody>
          <a:bodyPr/>
          <a:lstStyle/>
          <a:p>
            <a:r>
              <a:rPr lang="de-CH" dirty="0"/>
              <a:t>Informationsveranstaltung</a:t>
            </a:r>
            <a:endParaRPr lang="de-CH" noProof="0" dirty="0"/>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2800" b="0" i="0" u="none" strike="noStrike" kern="1200" cap="none" spc="0" normalizeH="0" baseline="0" noProof="0" dirty="0">
                <a:ln>
                  <a:noFill/>
                </a:ln>
                <a:solidFill>
                  <a:prstClr val="black"/>
                </a:solidFill>
                <a:effectLst/>
                <a:uLnTx/>
                <a:uFillTx/>
                <a:latin typeface="Arial" panose="020B0604020202020204"/>
                <a:ea typeface="+mn-ea"/>
                <a:cs typeface="+mn-cs"/>
              </a:rPr>
              <a:t>Herzlich willkommen!</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p:spPr>
        <p:txBody>
          <a:bodyPr/>
          <a:lstStyle/>
          <a:p>
            <a:r>
              <a:rPr lang="de-DE" spc="-200" dirty="0"/>
              <a:t>Was bietet erneuerbar heizen – Impulsberatung</a:t>
            </a:r>
            <a:endParaRPr lang="de-CH" spc="-150" dirty="0"/>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zur Impulsberatung und Suche einer Beraterin/eines Beraters auf </a:t>
            </a:r>
            <a:r>
              <a:rPr lang="de-DE" sz="1600" u="sng" dirty="0" err="1"/>
              <a:t>erneuerbarheizen.ch</a:t>
            </a:r>
            <a:endParaRPr lang="de-DE" sz="1600" u="sng" dirty="0"/>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pic>
        <p:nvPicPr>
          <p:cNvPr id="16" name="Grafik 15">
            <a:extLst>
              <a:ext uri="{FF2B5EF4-FFF2-40B4-BE49-F238E27FC236}">
                <a16:creationId xmlns:a16="http://schemas.microsoft.com/office/drawing/2014/main" id="{A0A6C401-48CE-A888-BE78-F7F4D174B008}"/>
              </a:ext>
            </a:extLst>
          </p:cNvPr>
          <p:cNvPicPr>
            <a:picLocks noChangeAspect="1"/>
          </p:cNvPicPr>
          <p:nvPr/>
        </p:nvPicPr>
        <p:blipFill rotWithShape="1">
          <a:blip r:embed="rId5"/>
          <a:srcRect t="12139"/>
          <a:stretch/>
        </p:blipFill>
        <p:spPr>
          <a:xfrm>
            <a:off x="1262730" y="1587687"/>
            <a:ext cx="9554482" cy="4140225"/>
          </a:xfrm>
          <a:prstGeom prst="rect">
            <a:avLst/>
          </a:prstGeom>
          <a:ln>
            <a:noFill/>
          </a:ln>
        </p:spPr>
      </p:pic>
    </p:spTree>
    <p:extLst>
      <p:ext uri="{BB962C8B-B14F-4D97-AF65-F5344CB8AC3E}">
        <p14:creationId xmlns:p14="http://schemas.microsoft.com/office/powerpoint/2010/main" val="983764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2285D5BB-BE73-E040-ABB2-4E3EFA0D200F}"/>
              </a:ext>
            </a:extLst>
          </p:cNvPr>
          <p:cNvSpPr/>
          <p:nvPr/>
        </p:nvSpPr>
        <p:spPr>
          <a:xfrm>
            <a:off x="3800732" y="1378916"/>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p:spPr>
        <p:txBody>
          <a:bodyPr/>
          <a:lstStyle/>
          <a:p>
            <a:r>
              <a:rPr lang="de-DE" spc="-200" dirty="0"/>
              <a:t>Was bietet erneuerbar heizen – Impulsberatung</a:t>
            </a:r>
            <a:endParaRPr lang="de-CH" spc="-2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824167"/>
            <a:ext cx="4435455" cy="2954655"/>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824167"/>
            <a:ext cx="4176464" cy="2954655"/>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1" name="Grafik 30">
            <a:extLst>
              <a:ext uri="{FF2B5EF4-FFF2-40B4-BE49-F238E27FC236}">
                <a16:creationId xmlns:a16="http://schemas.microsoft.com/office/drawing/2014/main" id="{6D9ACF7C-D30F-C144-BCA5-12E65F8A4D6F}"/>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3891558" y="1449570"/>
            <a:ext cx="952500" cy="952500"/>
          </a:xfrm>
          <a:prstGeom prst="rect">
            <a:avLst/>
          </a:prstGeom>
        </p:spPr>
      </p:pic>
      <p:sp>
        <p:nvSpPr>
          <p:cNvPr id="32" name="Oval 31">
            <a:extLst>
              <a:ext uri="{FF2B5EF4-FFF2-40B4-BE49-F238E27FC236}">
                <a16:creationId xmlns:a16="http://schemas.microsoft.com/office/drawing/2014/main" id="{C231EA5C-C8BA-E14E-8A3E-B5571BAFC3F2}"/>
              </a:ext>
            </a:extLst>
          </p:cNvPr>
          <p:cNvSpPr/>
          <p:nvPr/>
        </p:nvSpPr>
        <p:spPr>
          <a:xfrm>
            <a:off x="8509284" y="1378916"/>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Grafik 27">
            <a:extLst>
              <a:ext uri="{FF2B5EF4-FFF2-40B4-BE49-F238E27FC236}">
                <a16:creationId xmlns:a16="http://schemas.microsoft.com/office/drawing/2014/main" id="{E52DC178-B334-DA42-A7A3-8A11E763CB6B}"/>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8592322" y="1432175"/>
            <a:ext cx="968077" cy="968077"/>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01007"/>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5265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p:spPr>
        <p:txBody>
          <a:bodyPr/>
          <a:lstStyle/>
          <a:p>
            <a:r>
              <a:rPr lang="de-DE" spc="-200" dirty="0"/>
              <a:t>Was bietet erneuerbar heizen – Impulsberatung</a:t>
            </a:r>
            <a:endParaRPr lang="de-CH" spc="-2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824167"/>
            <a:ext cx="4435455" cy="2954655"/>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824167"/>
            <a:ext cx="4176464" cy="2954655"/>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sp>
        <p:nvSpPr>
          <p:cNvPr id="32" name="Oval 31">
            <a:extLst>
              <a:ext uri="{FF2B5EF4-FFF2-40B4-BE49-F238E27FC236}">
                <a16:creationId xmlns:a16="http://schemas.microsoft.com/office/drawing/2014/main" id="{DFCB8733-6483-9E44-B5BE-588E861F0204}"/>
              </a:ext>
            </a:extLst>
          </p:cNvPr>
          <p:cNvSpPr/>
          <p:nvPr/>
        </p:nvSpPr>
        <p:spPr>
          <a:xfrm>
            <a:off x="3800732" y="1378916"/>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3" name="Gerade Verbindung 32">
            <a:extLst>
              <a:ext uri="{FF2B5EF4-FFF2-40B4-BE49-F238E27FC236}">
                <a16:creationId xmlns:a16="http://schemas.microsoft.com/office/drawing/2014/main" id="{64A5D960-B077-AC45-86D5-B72B59FDD87A}"/>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Gerade Verbindung 33">
            <a:extLst>
              <a:ext uri="{FF2B5EF4-FFF2-40B4-BE49-F238E27FC236}">
                <a16:creationId xmlns:a16="http://schemas.microsoft.com/office/drawing/2014/main" id="{96028174-0781-E74C-8B3A-51D09EF37181}"/>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70800E6-6AEA-964B-9245-D173BA73E18F}"/>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Gerade Verbindung 35">
            <a:extLst>
              <a:ext uri="{FF2B5EF4-FFF2-40B4-BE49-F238E27FC236}">
                <a16:creationId xmlns:a16="http://schemas.microsoft.com/office/drawing/2014/main" id="{53E101A6-CFF5-0742-AEE0-906185DBC7D9}"/>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Gerade Verbindung 36">
            <a:extLst>
              <a:ext uri="{FF2B5EF4-FFF2-40B4-BE49-F238E27FC236}">
                <a16:creationId xmlns:a16="http://schemas.microsoft.com/office/drawing/2014/main" id="{E2A1AD8A-D7CA-1A4E-A419-A7A3D4AA0D37}"/>
              </a:ext>
            </a:extLst>
          </p:cNvPr>
          <p:cNvCxnSpPr>
            <a:cxnSpLocks/>
          </p:cNvCxnSpPr>
          <p:nvPr/>
        </p:nvCxnSpPr>
        <p:spPr>
          <a:xfrm flipV="1">
            <a:off x="2351584" y="5090134"/>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Gerade Verbindung 37">
            <a:extLst>
              <a:ext uri="{FF2B5EF4-FFF2-40B4-BE49-F238E27FC236}">
                <a16:creationId xmlns:a16="http://schemas.microsoft.com/office/drawing/2014/main" id="{EE7F9AFA-77CB-A244-BF66-2578B27E8801}"/>
              </a:ext>
            </a:extLst>
          </p:cNvPr>
          <p:cNvCxnSpPr>
            <a:cxnSpLocks/>
          </p:cNvCxnSpPr>
          <p:nvPr/>
        </p:nvCxnSpPr>
        <p:spPr>
          <a:xfrm flipV="1">
            <a:off x="6512104" y="5090135"/>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CFB4C270-9109-DD46-A22B-DCF795872296}"/>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Gerade Verbindung 39">
            <a:extLst>
              <a:ext uri="{FF2B5EF4-FFF2-40B4-BE49-F238E27FC236}">
                <a16:creationId xmlns:a16="http://schemas.microsoft.com/office/drawing/2014/main" id="{4713B8A5-6056-9544-BFE5-5488B12EEAD0}"/>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41" name="Grafik 40">
            <a:extLst>
              <a:ext uri="{FF2B5EF4-FFF2-40B4-BE49-F238E27FC236}">
                <a16:creationId xmlns:a16="http://schemas.microsoft.com/office/drawing/2014/main" id="{2A6FDC00-CD34-E740-835C-5F18C23EDDBC}"/>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3891558" y="1449570"/>
            <a:ext cx="952500" cy="952500"/>
          </a:xfrm>
          <a:prstGeom prst="rect">
            <a:avLst/>
          </a:prstGeom>
        </p:spPr>
      </p:pic>
      <p:sp>
        <p:nvSpPr>
          <p:cNvPr id="42" name="Oval 41">
            <a:extLst>
              <a:ext uri="{FF2B5EF4-FFF2-40B4-BE49-F238E27FC236}">
                <a16:creationId xmlns:a16="http://schemas.microsoft.com/office/drawing/2014/main" id="{FA539A24-32BA-9542-9D1F-D761ACDB76ED}"/>
              </a:ext>
            </a:extLst>
          </p:cNvPr>
          <p:cNvSpPr/>
          <p:nvPr/>
        </p:nvSpPr>
        <p:spPr>
          <a:xfrm>
            <a:off x="8509284" y="1378916"/>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Grafik 42">
            <a:extLst>
              <a:ext uri="{FF2B5EF4-FFF2-40B4-BE49-F238E27FC236}">
                <a16:creationId xmlns:a16="http://schemas.microsoft.com/office/drawing/2014/main" id="{375D465D-9FFD-3B45-BC92-EA5D17610DDB}"/>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8592322" y="1432175"/>
            <a:ext cx="968077" cy="968077"/>
          </a:xfrm>
          <a:prstGeom prst="rect">
            <a:avLst/>
          </a:prstGeom>
        </p:spPr>
      </p:pic>
      <p:pic>
        <p:nvPicPr>
          <p:cNvPr id="26" name="Grafik 25">
            <a:extLst>
              <a:ext uri="{FF2B5EF4-FFF2-40B4-BE49-F238E27FC236}">
                <a16:creationId xmlns:a16="http://schemas.microsoft.com/office/drawing/2014/main" id="{77E581A9-21F7-FE34-C1A8-E6D79BA7F8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589559">
            <a:off x="9320315" y="-181106"/>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629822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723549"/>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Bestehendes Heizsystem inkl. Verbrauch</a:t>
            </a:r>
          </a:p>
          <a:p>
            <a:pPr marL="179388" indent="-179388">
              <a:buClr>
                <a:schemeClr val="accent1"/>
              </a:buClr>
              <a:buFont typeface="Arial" panose="020B0604020202020204" pitchFamily="34" charset="0"/>
              <a:buChar char="•"/>
            </a:pPr>
            <a:r>
              <a:rPr lang="de-DE" sz="1600" dirty="0"/>
              <a:t>Gesamtbetrachtung des Gebäudes (Wärmedämmung, Fenster…)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Mögliche Sofort-</a:t>
            </a:r>
            <a:r>
              <a:rPr lang="de-DE" sz="1600" dirty="0" err="1"/>
              <a:t>massnahmen</a:t>
            </a:r>
            <a:endParaRPr lang="de-DE" sz="1600" dirty="0"/>
          </a:p>
          <a:p>
            <a:pPr marL="179388" indent="-179388">
              <a:buClr>
                <a:schemeClr val="accent1"/>
              </a:buClr>
              <a:buFont typeface="Arial" panose="020B0604020202020204" pitchFamily="34" charset="0"/>
              <a:buChar char="•"/>
            </a:pPr>
            <a:r>
              <a:rPr lang="de-DE" sz="1600" dirty="0"/>
              <a:t>Möglichkeiten erneuerbarer Heizsysteme</a:t>
            </a:r>
          </a:p>
          <a:p>
            <a:pPr marL="179388" indent="-179388">
              <a:buClr>
                <a:schemeClr val="accent1"/>
              </a:buClr>
              <a:buFont typeface="Arial" panose="020B0604020202020204" pitchFamily="34" charset="0"/>
              <a:buChar char="•"/>
            </a:pPr>
            <a:r>
              <a:rPr lang="de-DE" sz="1600" dirty="0"/>
              <a:t>Erste Kosten-schätzung inkl. Berücksichtigung von Fördergeldern </a:t>
            </a:r>
          </a:p>
          <a:p>
            <a:pPr marL="179388" indent="-179388">
              <a:buClr>
                <a:schemeClr val="accent1"/>
              </a:buClr>
              <a:buFont typeface="Arial" panose="020B0604020202020204" pitchFamily="34" charset="0"/>
              <a:buChar char="•"/>
            </a:pPr>
            <a:r>
              <a:rPr lang="de-DE" sz="1600" dirty="0"/>
              <a:t>Empfehlung</a:t>
            </a:r>
          </a:p>
          <a:p>
            <a:pPr marL="285750" indent="-285750">
              <a:buClr>
                <a:schemeClr val="accent1"/>
              </a:buClr>
              <a:buFont typeface="Arial" panose="020B0604020202020204" pitchFamily="34" charset="0"/>
              <a:buChar char="•"/>
            </a:pPr>
            <a:endParaRPr lang="de-DE" sz="16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Unterschreiben des Beratungsberichts </a:t>
            </a:r>
          </a:p>
          <a:p>
            <a:pPr marL="179388" indent="-179388">
              <a:buClr>
                <a:schemeClr val="accent1"/>
              </a:buClr>
              <a:buFont typeface="Arial" panose="020B0604020202020204" pitchFamily="34" charset="0"/>
              <a:buChar char="•"/>
            </a:pPr>
            <a:r>
              <a:rPr lang="de-DE" sz="1600" dirty="0"/>
              <a:t>Beratungsbericht kann zum Einholen von Offerten verwendet werden.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de-DE" sz="1400" dirty="0"/>
              <a:t>Bei Ihnen zuhause 1–1.5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Allgemeine Angaben zur Liegenschaft*</a:t>
            </a:r>
          </a:p>
          <a:p>
            <a:pPr marL="179388" indent="-179388">
              <a:buClr>
                <a:schemeClr val="accent1"/>
              </a:buClr>
              <a:buFont typeface="Arial" panose="020B0604020202020204" pitchFamily="34" charset="0"/>
              <a:buChar char="•"/>
            </a:pPr>
            <a:r>
              <a:rPr lang="de-DE" sz="1600" dirty="0"/>
              <a:t>Verbrauchsdaten (Öl-/Gas-/Strom-rechnungen der letzten 3 Jahre…)</a:t>
            </a:r>
          </a:p>
          <a:p>
            <a:pPr marL="179388" lvl="0" indent="-179388">
              <a:buClr>
                <a:schemeClr val="accent1"/>
              </a:buClr>
              <a:buFont typeface="Arial" panose="020B0604020202020204" pitchFamily="34" charset="0"/>
              <a:buChar char="•"/>
            </a:pPr>
            <a:r>
              <a:rPr lang="de-CH" sz="1600" dirty="0"/>
              <a:t>Abklärungen zum Objektstandort im Vorfeld durch Impulsberater/in</a:t>
            </a:r>
          </a:p>
          <a:p>
            <a:pPr marL="285750" indent="-285750">
              <a:buClr>
                <a:schemeClr val="accent1"/>
              </a:buClr>
              <a:buFont typeface="Arial" panose="020B0604020202020204" pitchFamily="34" charset="0"/>
              <a:buChar char="•"/>
            </a:pPr>
            <a:endParaRPr lang="de-DE" sz="16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30887"/>
          </a:xfrm>
          <a:prstGeom prst="rect">
            <a:avLst/>
          </a:prstGeom>
          <a:noFill/>
        </p:spPr>
        <p:txBody>
          <a:bodyPr wrap="square" lIns="0" tIns="0" rIns="0" bIns="0" rtlCol="0">
            <a:spAutoFit/>
          </a:bodyPr>
          <a:lstStyle/>
          <a:p>
            <a:pPr marL="179388" indent="-179388">
              <a:buClr>
                <a:schemeClr val="accent1"/>
              </a:buClr>
            </a:pPr>
            <a:r>
              <a:rPr lang="de-CH" sz="1400" dirty="0"/>
              <a:t>* 	Angaben werden bei Besitzer/in der Liegenschaft eingeholt.</a:t>
            </a:r>
          </a:p>
        </p:txBody>
      </p:sp>
      <p:sp>
        <p:nvSpPr>
          <p:cNvPr id="21" name="Oval 20">
            <a:extLst>
              <a:ext uri="{FF2B5EF4-FFF2-40B4-BE49-F238E27FC236}">
                <a16:creationId xmlns:a16="http://schemas.microsoft.com/office/drawing/2014/main" id="{5438B8D4-1A25-A547-9F3E-ED7EF0F059C9}"/>
              </a:ext>
            </a:extLst>
          </p:cNvPr>
          <p:cNvSpPr/>
          <p:nvPr/>
        </p:nvSpPr>
        <p:spPr>
          <a:xfrm>
            <a:off x="772725" y="3077761"/>
            <a:ext cx="1134152" cy="11341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5" name="Grafik 24">
            <a:extLst>
              <a:ext uri="{FF2B5EF4-FFF2-40B4-BE49-F238E27FC236}">
                <a16:creationId xmlns:a16="http://schemas.microsoft.com/office/drawing/2014/main" id="{DF6AD1FA-53B3-634B-A65B-F01F32D10525}"/>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863551" y="3148415"/>
            <a:ext cx="952500" cy="952500"/>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Zweck, Zustand und Funktion des heutigen Systems</a:t>
            </a:r>
          </a:p>
          <a:p>
            <a:pPr marL="179388" indent="-179388">
              <a:buClr>
                <a:schemeClr val="accent2"/>
              </a:buClr>
              <a:buFont typeface="Arial" panose="020B0604020202020204" pitchFamily="34" charset="0"/>
              <a:buChar char="•"/>
            </a:pPr>
            <a:r>
              <a:rPr lang="de-DE" sz="1600" dirty="0"/>
              <a:t>Situation für Alter-nativen (Gebäude, Platz, Flächen, Umgebung etc.)</a:t>
            </a:r>
          </a:p>
          <a:p>
            <a:pPr marL="179388" indent="-179388">
              <a:buClr>
                <a:schemeClr val="accent2"/>
              </a:buClr>
              <a:buFont typeface="Arial" panose="020B0604020202020204" pitchFamily="34" charset="0"/>
              <a:buChar char="•"/>
            </a:pPr>
            <a:r>
              <a:rPr lang="de-DE" sz="1600" dirty="0"/>
              <a:t>STWE: Verwaltung oder andere </a:t>
            </a:r>
            <a:r>
              <a:rPr lang="de-DE" sz="1600" dirty="0" err="1"/>
              <a:t>Ent</a:t>
            </a:r>
            <a:r>
              <a:rPr lang="de-DE" sz="1600" dirty="0"/>
              <a:t>-scheider/innen, Vorliebe für </a:t>
            </a:r>
            <a:r>
              <a:rPr lang="de-DE" sz="1600" dirty="0" err="1"/>
              <a:t>erneuer</a:t>
            </a:r>
            <a:r>
              <a:rPr lang="de-DE" sz="1600" dirty="0"/>
              <a:t>-bare Variante und Entscheidungs-prozess einschätzen</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447098"/>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de-CH" dirty="0"/>
              <a:t>Mögliche </a:t>
            </a:r>
            <a:r>
              <a:rPr lang="de-CH" dirty="0" err="1"/>
              <a:t>erneuer</a:t>
            </a:r>
            <a:r>
              <a:rPr lang="de-CH" dirty="0"/>
              <a:t>-bare Alternativen</a:t>
            </a:r>
          </a:p>
          <a:p>
            <a:pPr>
              <a:buClr>
                <a:schemeClr val="accent2"/>
              </a:buClr>
            </a:pPr>
            <a:r>
              <a:rPr lang="de-CH" dirty="0"/>
              <a:t>Vergleich mit konventionellem System</a:t>
            </a:r>
          </a:p>
          <a:p>
            <a:pPr>
              <a:buClr>
                <a:schemeClr val="accent2"/>
              </a:buClr>
            </a:pPr>
            <a:r>
              <a:rPr lang="de-CH" dirty="0"/>
              <a:t>Künftige Energie- und Leistungszahlen, CO</a:t>
            </a:r>
            <a:r>
              <a:rPr lang="de-CH" baseline="-25000" dirty="0"/>
              <a:t>2</a:t>
            </a:r>
            <a:r>
              <a:rPr lang="de-CH" dirty="0"/>
              <a:t>-Emissionen </a:t>
            </a:r>
          </a:p>
          <a:p>
            <a:pPr>
              <a:buClr>
                <a:schemeClr val="accent2"/>
              </a:buClr>
            </a:pPr>
            <a:r>
              <a:rPr lang="de-CH" dirty="0"/>
              <a:t>Kosten: Investition, Fördergelder und Betrieb </a:t>
            </a:r>
          </a:p>
          <a:p>
            <a:pPr>
              <a:buClr>
                <a:schemeClr val="accent2"/>
              </a:buClr>
            </a:pPr>
            <a:r>
              <a:rPr lang="de-CH" dirty="0"/>
              <a:t>Finanzielle und ökologische Effekte</a:t>
            </a:r>
          </a:p>
          <a:p>
            <a:pPr>
              <a:buClr>
                <a:schemeClr val="accent2"/>
              </a:buClr>
            </a:pPr>
            <a:endParaRPr lang="de-DE"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Unterschreiben des Beratungsberichts </a:t>
            </a:r>
          </a:p>
          <a:p>
            <a:pPr marL="179388" indent="-179388">
              <a:buClr>
                <a:schemeClr val="accent2"/>
              </a:buClr>
              <a:buFont typeface="Arial" panose="020B0604020202020204" pitchFamily="34" charset="0"/>
              <a:buChar char="•"/>
            </a:pPr>
            <a:r>
              <a:rPr lang="de-DE" sz="1600" dirty="0"/>
              <a:t>Beratungsbericht zum Einholen von Variantenvergleichen oder Offerten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6" y="4864232"/>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8" y="6100020"/>
            <a:ext cx="2167425" cy="430887"/>
          </a:xfrm>
          <a:prstGeom prst="rect">
            <a:avLst/>
          </a:prstGeom>
          <a:noFill/>
        </p:spPr>
        <p:txBody>
          <a:bodyPr wrap="square" lIns="0" tIns="0" rIns="0" bIns="0" rtlCol="0">
            <a:spAutoFit/>
          </a:bodyPr>
          <a:lstStyle/>
          <a:p>
            <a:pPr algn="ctr"/>
            <a:r>
              <a:rPr lang="de-DE" sz="1400" dirty="0"/>
              <a:t>Situationserfassung vor Ort 2–3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Allgemeine Angaben zur Liegenschaft inkl. durchgeführten energetischen Sanierungen</a:t>
            </a:r>
          </a:p>
          <a:p>
            <a:pPr marL="179388" indent="-179388">
              <a:buClr>
                <a:schemeClr val="accent2"/>
              </a:buClr>
              <a:buFont typeface="Arial" panose="020B0604020202020204" pitchFamily="34" charset="0"/>
              <a:buChar char="•"/>
            </a:pPr>
            <a:r>
              <a:rPr lang="de-DE" sz="1600" dirty="0"/>
              <a:t>Verbrauchsdaten (Öl-/Gas-/Strom-rechnungen der letzten 3 Jahre…)</a:t>
            </a:r>
          </a:p>
          <a:p>
            <a:pPr marL="179388" indent="-179388">
              <a:buClr>
                <a:schemeClr val="accent2"/>
              </a:buClr>
              <a:buFont typeface="Arial" panose="020B0604020202020204" pitchFamily="34" charset="0"/>
              <a:buChar char="•"/>
            </a:pPr>
            <a:r>
              <a:rPr lang="de-CH" sz="1600" dirty="0"/>
              <a:t>Abklärungen zum Objektstandort im Vorfeld durch Impulsberater/in</a:t>
            </a:r>
          </a:p>
          <a:p>
            <a:pPr marL="179388" indent="-179388">
              <a:buClr>
                <a:schemeClr val="accent2"/>
              </a:buClr>
              <a:buFont typeface="Arial" panose="020B0604020202020204" pitchFamily="34" charset="0"/>
              <a:buChar char="•"/>
            </a:pPr>
            <a:endParaRPr lang="de-DE" sz="16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650685"/>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886473"/>
            <a:ext cx="2167425" cy="646331"/>
          </a:xfrm>
          <a:prstGeom prst="rect">
            <a:avLst/>
          </a:prstGeom>
          <a:noFill/>
        </p:spPr>
        <p:txBody>
          <a:bodyPr wrap="square" lIns="0" tIns="0" rIns="0" bIns="0" rtlCol="0">
            <a:spAutoFit/>
          </a:bodyPr>
          <a:lstStyle>
            <a:defPPr>
              <a:defRPr lang="de-DE"/>
            </a:defPPr>
            <a:lvl1pPr algn="ctr">
              <a:defRPr sz="1600"/>
            </a:lvl1pPr>
          </a:lstStyle>
          <a:p>
            <a:r>
              <a:rPr lang="de-CH" sz="1400" dirty="0"/>
              <a:t>Beratung der Verwaltung oder an STWE-Versammlung 1–2 h </a:t>
            </a:r>
            <a:endParaRPr lang="de-DE" sz="1400" dirty="0"/>
          </a:p>
        </p:txBody>
      </p:sp>
      <p:sp>
        <p:nvSpPr>
          <p:cNvPr id="27" name="Oval 26">
            <a:extLst>
              <a:ext uri="{FF2B5EF4-FFF2-40B4-BE49-F238E27FC236}">
                <a16:creationId xmlns:a16="http://schemas.microsoft.com/office/drawing/2014/main" id="{0E4438F3-FD36-AF47-A6E4-CAE87AC05A49}"/>
              </a:ext>
            </a:extLst>
          </p:cNvPr>
          <p:cNvSpPr/>
          <p:nvPr/>
        </p:nvSpPr>
        <p:spPr>
          <a:xfrm>
            <a:off x="780513" y="3077761"/>
            <a:ext cx="1134152" cy="11341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2" name="Grafik 31">
            <a:extLst>
              <a:ext uri="{FF2B5EF4-FFF2-40B4-BE49-F238E27FC236}">
                <a16:creationId xmlns:a16="http://schemas.microsoft.com/office/drawing/2014/main" id="{25DCD62F-28A5-BA46-89CB-B01C7A1E364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863551" y="3131020"/>
            <a:ext cx="968077" cy="968077"/>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E88C720A-D9A6-5047-B901-01267EE6016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891211">
            <a:off x="8408241" y="1575132"/>
            <a:ext cx="2925534" cy="4140000"/>
          </a:xfrm>
          <a:prstGeom prst="rect">
            <a:avLst/>
          </a:prstGeom>
          <a:solidFill>
            <a:schemeClr val="bg1"/>
          </a:solidFill>
          <a:ln>
            <a:solidFill>
              <a:schemeClr val="bg1">
                <a:lumMod val="85000"/>
              </a:schemeClr>
            </a:solidFill>
          </a:ln>
        </p:spPr>
      </p:pic>
      <p:pic>
        <p:nvPicPr>
          <p:cNvPr id="8" name="Grafik 7">
            <a:extLst>
              <a:ext uri="{FF2B5EF4-FFF2-40B4-BE49-F238E27FC236}">
                <a16:creationId xmlns:a16="http://schemas.microsoft.com/office/drawing/2014/main" id="{5529815A-00D2-A647-8B75-B6F003240E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0218" y="1198082"/>
            <a:ext cx="2925534" cy="4140000"/>
          </a:xfrm>
          <a:prstGeom prst="rect">
            <a:avLst/>
          </a:prstGeom>
          <a:solidFill>
            <a:schemeClr val="bg1"/>
          </a:solidFill>
          <a:ln>
            <a:solidFill>
              <a:schemeClr val="bg1">
                <a:lumMod val="85000"/>
              </a:schemeClr>
            </a:solidFill>
          </a:ln>
        </p:spPr>
      </p:pic>
      <p:sp>
        <p:nvSpPr>
          <p:cNvPr id="2" name="Titel 1"/>
          <p:cNvSpPr>
            <a:spLocks noGrp="1"/>
          </p:cNvSpPr>
          <p:nvPr>
            <p:ph type="title"/>
          </p:nvPr>
        </p:nvSpPr>
        <p:spPr>
          <a:xfrm>
            <a:off x="630393" y="636438"/>
            <a:ext cx="2801311" cy="555088"/>
          </a:xfrm>
        </p:spPr>
        <p:txBody>
          <a:bodyPr/>
          <a:lstStyle/>
          <a:p>
            <a:r>
              <a:rPr lang="de-CH" dirty="0"/>
              <a:t>Ergebnisse </a:t>
            </a:r>
          </a:p>
        </p:txBody>
      </p:sp>
      <p:sp>
        <p:nvSpPr>
          <p:cNvPr id="4" name="Inhaltsplatzhalter 3"/>
          <p:cNvSpPr>
            <a:spLocks noGrp="1"/>
          </p:cNvSpPr>
          <p:nvPr>
            <p:ph sz="half" idx="2"/>
          </p:nvPr>
        </p:nvSpPr>
        <p:spPr>
          <a:xfrm>
            <a:off x="695400" y="1825625"/>
            <a:ext cx="4715688" cy="4351338"/>
          </a:xfrm>
        </p:spPr>
        <p:txBody>
          <a:bodyPr>
            <a:normAutofit/>
          </a:bodyPr>
          <a:lstStyle/>
          <a:p>
            <a:pPr marL="0" indent="0">
              <a:buClr>
                <a:schemeClr val="accent1"/>
              </a:buClr>
              <a:buNone/>
            </a:pPr>
            <a:r>
              <a:rPr lang="de-CH" sz="1800" dirty="0"/>
              <a:t>Der/die Hausbesitzer/in erhält nach Abschluss der Beratung vor Ort: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de-CH" sz="1800" dirty="0"/>
              <a:t>eine </a:t>
            </a:r>
            <a:r>
              <a:rPr lang="de-CH" sz="1800" b="1" dirty="0"/>
              <a:t>Checkliste: </a:t>
            </a:r>
            <a:r>
              <a:rPr lang="de-CH" sz="1800" dirty="0"/>
              <a:t>Dokumentation des bestehenden  Heizungssystems, Aufzeigen von Sofortmassnahmen und erneuerbarer Heizungssysteme sowie Richtkosten)</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de-CH" sz="1800" dirty="0"/>
              <a:t>Hinweise auf </a:t>
            </a:r>
            <a:r>
              <a:rPr lang="de-CH" sz="1800" b="1" dirty="0"/>
              <a:t>Fördermöglichkeiten</a:t>
            </a:r>
          </a:p>
          <a:p>
            <a:pPr marL="285750" indent="-285750">
              <a:buClr>
                <a:schemeClr val="accent1"/>
              </a:buClr>
              <a:buFont typeface="Arial" panose="020B0604020202020204" pitchFamily="34" charset="0"/>
              <a:buChar char="•"/>
            </a:pPr>
            <a:endParaRPr lang="de-CH" sz="1800" b="1" dirty="0"/>
          </a:p>
          <a:p>
            <a:pPr>
              <a:buClr>
                <a:schemeClr val="accent1"/>
              </a:buClr>
            </a:pPr>
            <a:r>
              <a:rPr lang="de-CH" sz="1800" dirty="0"/>
              <a:t>Die Dokumentation kann für das </a:t>
            </a:r>
            <a:r>
              <a:rPr lang="de-CH" sz="1800" b="1" dirty="0"/>
              <a:t>Einholen einer Offerte </a:t>
            </a:r>
            <a:r>
              <a:rPr lang="de-CH" sz="1800" dirty="0"/>
              <a:t>verwendet werden.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 name="Rechteck 2">
            <a:extLst>
              <a:ext uri="{FF2B5EF4-FFF2-40B4-BE49-F238E27FC236}">
                <a16:creationId xmlns:a16="http://schemas.microsoft.com/office/drawing/2014/main" id="{F0EC7EE8-D625-034C-947A-5248B2E47613}"/>
              </a:ext>
            </a:extLst>
          </p:cNvPr>
          <p:cNvSpPr/>
          <p:nvPr/>
        </p:nvSpPr>
        <p:spPr>
          <a:xfrm rot="20926183">
            <a:off x="6796361" y="5710576"/>
            <a:ext cx="379410" cy="172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a:extLst>
              <a:ext uri="{FF2B5EF4-FFF2-40B4-BE49-F238E27FC236}">
                <a16:creationId xmlns:a16="http://schemas.microsoft.com/office/drawing/2014/main" id="{BC22925F-7943-BD43-8882-FBE1CD964D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743803">
            <a:off x="6135627" y="1562289"/>
            <a:ext cx="2925534" cy="4140000"/>
          </a:xfrm>
          <a:prstGeom prst="rect">
            <a:avLst/>
          </a:prstGeom>
          <a:solidFill>
            <a:schemeClr val="bg1"/>
          </a:solidFill>
          <a:ln>
            <a:solidFill>
              <a:schemeClr val="bg1">
                <a:lumMod val="85000"/>
              </a:schemeClr>
            </a:solidFill>
          </a:ln>
        </p:spPr>
      </p:pic>
    </p:spTree>
    <p:extLst>
      <p:ext uri="{BB962C8B-B14F-4D97-AF65-F5344CB8AC3E}">
        <p14:creationId xmlns:p14="http://schemas.microsoft.com/office/powerpoint/2010/main" val="505618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9556783" cy="555088"/>
          </a:xfrm>
        </p:spPr>
        <p:txBody>
          <a:bodyPr/>
          <a:lstStyle/>
          <a:p>
            <a:r>
              <a:rPr lang="de-CH" dirty="0" err="1"/>
              <a:t>impulsBeraterinnen</a:t>
            </a:r>
            <a:r>
              <a:rPr lang="de-CH" dirty="0"/>
              <a:t> und </a:t>
            </a:r>
            <a:r>
              <a:rPr lang="de-CH" dirty="0" err="1"/>
              <a:t>impulsBerater</a:t>
            </a:r>
            <a:endParaRPr lang="de-CH" dirty="0"/>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1336941" y="1297267"/>
            <a:ext cx="9406483" cy="4510379"/>
            <a:chOff x="551384" y="1412776"/>
            <a:chExt cx="10526894" cy="4946944"/>
          </a:xfrm>
        </p:grpSpPr>
        <p:pic>
          <p:nvPicPr>
            <p:cNvPr id="4" name="Grafik 3">
              <a:extLst>
                <a:ext uri="{FF2B5EF4-FFF2-40B4-BE49-F238E27FC236}">
                  <a16:creationId xmlns:a16="http://schemas.microsoft.com/office/drawing/2014/main" id="{D2452A40-B90E-A243-B2ED-3D1D8395994B}"/>
                </a:ext>
              </a:extLst>
            </p:cNvPr>
            <p:cNvPicPr>
              <a:picLocks noChangeAspect="1"/>
            </p:cNvPicPr>
            <p:nvPr/>
          </p:nvPicPr>
          <p:blipFill>
            <a:blip r:embed="rId2"/>
            <a:stretch>
              <a:fillRect/>
            </a:stretch>
          </p:blipFill>
          <p:spPr>
            <a:xfrm>
              <a:off x="551384" y="1412776"/>
              <a:ext cx="6336155" cy="4946944"/>
            </a:xfrm>
            <a:prstGeom prst="rect">
              <a:avLst/>
            </a:prstGeom>
          </p:spPr>
        </p:pic>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b="-411"/>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t="-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2" y="2702365"/>
              <a:ext cx="2665406"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t>4 von über 2‘000 </a:t>
              </a:r>
              <a:br>
                <a:rPr lang="de-DE" b="1" dirty="0"/>
              </a:br>
              <a:r>
                <a:rPr lang="de-DE" b="1" dirty="0"/>
                <a:t>Impulsberater/innen </a:t>
              </a:r>
              <a:br>
                <a:rPr lang="de-DE" b="1" dirty="0"/>
              </a:br>
              <a:r>
                <a:rPr lang="de-DE" b="1" dirty="0"/>
                <a:t>in der Schweiz!</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Impulsberaterinnen und Impulsberater ganz in Ihrer Nähe finden Sie auf </a:t>
            </a:r>
            <a:r>
              <a:rPr lang="de-DE" sz="1600" u="sng" dirty="0" err="1"/>
              <a:t>erneuerbarheizen.ch</a:t>
            </a:r>
            <a:endParaRPr lang="de-DE" sz="1600" u="sng" dirty="0"/>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21705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CH" dirty="0"/>
              <a:t>Was gilt beim Heizungsersatz?</a:t>
            </a:r>
          </a:p>
          <a:p>
            <a:endParaRPr lang="de-CH" dirty="0"/>
          </a:p>
          <a:p>
            <a:r>
              <a:rPr lang="de-CH" dirty="0">
                <a:solidFill>
                  <a:schemeClr val="accent2"/>
                </a:solidFill>
              </a:rPr>
              <a:t>In Ihrem Kanton</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a:p>
            <a:pPr marL="342900" indent="-342900">
              <a:buFont typeface="Arial" panose="020B0604020202020204" pitchFamily="34" charset="0"/>
              <a:buChar char="•"/>
            </a:pPr>
            <a:endParaRPr lang="de-CH" dirty="0"/>
          </a:p>
          <a:p>
            <a:r>
              <a:rPr lang="de-CH" dirty="0">
                <a:solidFill>
                  <a:schemeClr val="accent2"/>
                </a:solidFill>
              </a:rPr>
              <a:t>In Ihrer Gemeinde</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p:txBody>
      </p:sp>
      <p:sp>
        <p:nvSpPr>
          <p:cNvPr id="3" name="Titel 2"/>
          <p:cNvSpPr>
            <a:spLocks noGrp="1"/>
          </p:cNvSpPr>
          <p:nvPr>
            <p:ph type="title"/>
          </p:nvPr>
        </p:nvSpPr>
        <p:spPr>
          <a:xfrm>
            <a:off x="630393" y="636438"/>
            <a:ext cx="6499985" cy="539700"/>
          </a:xfrm>
        </p:spPr>
        <p:txBody>
          <a:bodyPr/>
          <a:lstStyle/>
          <a:p>
            <a:r>
              <a:rPr lang="de-CH" sz="3200" dirty="0"/>
              <a:t>Rechtliche Anforderungen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6C5531C9-CEC1-0C41-8613-98C786953B2D}"/>
              </a:ext>
            </a:extLst>
          </p:cNvPr>
          <p:cNvSpPr/>
          <p:nvPr/>
        </p:nvSpPr>
        <p:spPr>
          <a:xfrm>
            <a:off x="9408368" y="325927"/>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Gemeinde zu ergänzen.</a:t>
            </a:r>
          </a:p>
        </p:txBody>
      </p:sp>
    </p:spTree>
    <p:extLst>
      <p:ext uri="{BB962C8B-B14F-4D97-AF65-F5344CB8AC3E}">
        <p14:creationId xmlns:p14="http://schemas.microsoft.com/office/powerpoint/2010/main" val="325236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CH" dirty="0">
                <a:solidFill>
                  <a:schemeClr val="accent2"/>
                </a:solidFill>
              </a:rPr>
              <a:t>Fachliche Unterstützung</a:t>
            </a:r>
          </a:p>
          <a:p>
            <a:pPr marL="342900" indent="-342900">
              <a:buClr>
                <a:schemeClr val="accent2"/>
              </a:buClr>
              <a:buFont typeface="Arial" panose="020B0604020202020204" pitchFamily="34" charset="0"/>
              <a:buChar char="•"/>
            </a:pPr>
            <a:r>
              <a:rPr lang="de-CH" dirty="0"/>
              <a:t>Alle Fragen rund um den Heizungsersatz für Ihr Gebäude beantworten die Impulsberater/innen von «erneuerbar heizen»: </a:t>
            </a:r>
            <a:r>
              <a:rPr lang="de-CH" dirty="0" err="1"/>
              <a:t>www.erneuerbarheizen.ch</a:t>
            </a:r>
            <a:r>
              <a:rPr lang="de-CH" dirty="0"/>
              <a:t>/</a:t>
            </a:r>
            <a:r>
              <a:rPr lang="de-CH" dirty="0" err="1"/>
              <a:t>impulsberatung</a:t>
            </a:r>
            <a:endParaRPr lang="de-CH" dirty="0"/>
          </a:p>
          <a:p>
            <a:pPr marL="342900" indent="-342900">
              <a:buClr>
                <a:schemeClr val="accent2"/>
              </a:buClr>
              <a:buFont typeface="Arial" panose="020B0604020202020204" pitchFamily="34" charset="0"/>
              <a:buChar char="•"/>
            </a:pPr>
            <a:r>
              <a:rPr lang="de-CH" dirty="0"/>
              <a:t>Im Anschluss an diese Präsentation können Sie hier vor Ort einen Termin für ein individuelles Beratungsgespräch vereinbaren.</a:t>
            </a:r>
          </a:p>
          <a:p>
            <a:endParaRPr lang="de-CH" dirty="0"/>
          </a:p>
          <a:p>
            <a:r>
              <a:rPr lang="de-CH" dirty="0">
                <a:solidFill>
                  <a:schemeClr val="accent2"/>
                </a:solidFill>
              </a:rPr>
              <a:t>Finanzielle Unterstützung: Fördergelder von Kanton und Gemeinde beim Heizungsersatz</a:t>
            </a:r>
          </a:p>
          <a:p>
            <a:pPr marL="342900" indent="-342900">
              <a:buClr>
                <a:schemeClr val="accent2"/>
              </a:buClr>
              <a:buFont typeface="Arial" panose="020B0604020202020204" pitchFamily="34" charset="0"/>
              <a:buChar char="•"/>
            </a:pPr>
            <a:r>
              <a:rPr lang="de-CH" dirty="0"/>
              <a:t>Subventionsübersicht Ihres Kantons und Ihrer Gemeinde: </a:t>
            </a:r>
            <a:r>
              <a:rPr lang="de-CH" u="sng" dirty="0">
                <a:hlinkClick r:id="rId2"/>
              </a:rPr>
              <a:t>www.energiefranken.ch</a:t>
            </a:r>
            <a:endParaRPr lang="de-CH" dirty="0"/>
          </a:p>
          <a:p>
            <a:pPr marL="342900" indent="-342900">
              <a:buClr>
                <a:schemeClr val="accent2"/>
              </a:buClr>
              <a:buFont typeface="Arial" panose="020B0604020202020204" pitchFamily="34" charset="0"/>
              <a:buChar char="•"/>
            </a:pPr>
            <a:r>
              <a:rPr lang="de-CH" dirty="0"/>
              <a:t>XXX</a:t>
            </a:r>
          </a:p>
          <a:p>
            <a:pPr marL="342900" indent="-342900">
              <a:buClr>
                <a:schemeClr val="accent2"/>
              </a:buClr>
              <a:buFont typeface="Arial" panose="020B0604020202020204" pitchFamily="34" charset="0"/>
              <a:buChar char="•"/>
            </a:pPr>
            <a:r>
              <a:rPr lang="de-CH" dirty="0"/>
              <a:t>XXX</a:t>
            </a:r>
          </a:p>
          <a:p>
            <a:pPr marL="342900" indent="-342900">
              <a:buFont typeface="Arial" panose="020B0604020202020204" pitchFamily="34" charset="0"/>
              <a:buChar char="•"/>
            </a:pPr>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7075655" cy="555088"/>
          </a:xfrm>
        </p:spPr>
        <p:txBody>
          <a:bodyPr/>
          <a:lstStyle/>
          <a:p>
            <a:r>
              <a:rPr lang="de-CH" dirty="0"/>
              <a:t>Wo finde ich Unterstützung?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07565"/>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auf </a:t>
            </a:r>
            <a:r>
              <a:rPr lang="de-DE" sz="1600" u="sng" dirty="0" err="1"/>
              <a:t>dasgebaeudeprogramm.ch</a:t>
            </a:r>
            <a:endParaRPr lang="de-DE"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sp>
        <p:nvSpPr>
          <p:cNvPr id="8" name="Rechteck 7">
            <a:extLst>
              <a:ext uri="{FF2B5EF4-FFF2-40B4-BE49-F238E27FC236}">
                <a16:creationId xmlns:a16="http://schemas.microsoft.com/office/drawing/2014/main" id="{1328A213-76B8-C52F-CAEE-80B40FE67F1A}"/>
              </a:ext>
            </a:extLst>
          </p:cNvPr>
          <p:cNvSpPr/>
          <p:nvPr/>
        </p:nvSpPr>
        <p:spPr>
          <a:xfrm>
            <a:off x="9408368" y="325927"/>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Gemeinde zu ergänzen.</a:t>
            </a:r>
          </a:p>
        </p:txBody>
      </p:sp>
    </p:spTree>
    <p:extLst>
      <p:ext uri="{BB962C8B-B14F-4D97-AF65-F5344CB8AC3E}">
        <p14:creationId xmlns:p14="http://schemas.microsoft.com/office/powerpoint/2010/main" val="1037146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Sticker „Pause“</a:t>
            </a:r>
          </a:p>
        </p:txBody>
      </p:sp>
      <p:pic>
        <p:nvPicPr>
          <p:cNvPr id="6" name="Bildplatzhalter 5">
            <a:extLst>
              <a:ext uri="{FF2B5EF4-FFF2-40B4-BE49-F238E27FC236}">
                <a16:creationId xmlns:a16="http://schemas.microsoft.com/office/drawing/2014/main" id="{B88FA612-918B-734D-B68C-6D47B1155EA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Tree>
    <p:extLst>
      <p:ext uri="{BB962C8B-B14F-4D97-AF65-F5344CB8AC3E}">
        <p14:creationId xmlns:p14="http://schemas.microsoft.com/office/powerpoint/2010/main" val="3356008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dirty="0"/>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“erneuerbar heizen“</a:t>
            </a:r>
          </a:p>
          <a:p>
            <a:pPr algn="ctr"/>
            <a:r>
              <a:rPr lang="de-DE" dirty="0">
                <a:solidFill>
                  <a:schemeClr val="tx1"/>
                </a:solidFill>
              </a:rPr>
              <a:t>CO2-frei/günstig/</a:t>
            </a:r>
            <a:r>
              <a:rPr lang="de-DE" dirty="0" err="1">
                <a:solidFill>
                  <a:schemeClr val="tx1"/>
                </a:solidFill>
              </a:rPr>
              <a:t>wertsteigrend</a:t>
            </a:r>
            <a:endParaRPr lang="de-DE" dirty="0">
              <a:solidFill>
                <a:schemeClr val="tx1"/>
              </a:solidFill>
            </a:endParaRP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t>
            </a:r>
          </a:p>
        </p:txBody>
      </p:sp>
      <p:pic>
        <p:nvPicPr>
          <p:cNvPr id="6" name="Bildplatzhalter 5">
            <a:extLst>
              <a:ext uri="{FF2B5EF4-FFF2-40B4-BE49-F238E27FC236}">
                <a16:creationId xmlns:a16="http://schemas.microsoft.com/office/drawing/2014/main" id="{282A0EE2-A929-2720-D93F-B29CDC9A33A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114076"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solidFill>
                  <a:schemeClr val="bg1"/>
                </a:solidFill>
              </a:rPr>
              <a:t>Rechtzeitig</a:t>
            </a:r>
            <a:br>
              <a:rPr lang="de-DE" b="1" dirty="0">
                <a:solidFill>
                  <a:schemeClr val="bg1"/>
                </a:solidFill>
              </a:rPr>
            </a:br>
            <a:r>
              <a:rPr lang="de-DE" b="1" dirty="0">
                <a:solidFill>
                  <a:schemeClr val="bg1"/>
                </a:solidFill>
              </a:rPr>
              <a:t>Ersatz planen!</a:t>
            </a:r>
          </a:p>
          <a:p>
            <a:pPr algn="ctr"/>
            <a:endParaRPr lang="de-DE" b="1" dirty="0">
              <a:solidFill>
                <a:schemeClr val="bg1"/>
              </a:solidFill>
            </a:endParaRPr>
          </a:p>
          <a:p>
            <a:pPr algn="ctr"/>
            <a:r>
              <a:rPr lang="de-DE" b="1" dirty="0">
                <a:solidFill>
                  <a:schemeClr val="bg1"/>
                </a:solidFill>
              </a:rPr>
              <a:t>Mit der Impulsberatung</a:t>
            </a:r>
            <a:br>
              <a:rPr lang="de-DE" b="1" dirty="0">
                <a:solidFill>
                  <a:schemeClr val="bg1"/>
                </a:solidFill>
              </a:rPr>
            </a:br>
            <a:r>
              <a:rPr lang="de-DE" b="1" dirty="0">
                <a:solidFill>
                  <a:schemeClr val="bg1"/>
                </a:solidFill>
              </a:rPr>
              <a:t>von «erneuerbar heizen»</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6925357" cy="555088"/>
          </a:xfrm>
        </p:spPr>
        <p:txBody>
          <a:bodyPr/>
          <a:lstStyle/>
          <a:p>
            <a:r>
              <a:rPr lang="de-CH" dirty="0"/>
              <a:t>Welche Heizsysteme gibt es?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953864" y="355287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de-CH" sz="2000" b="0" i="0" u="none" strike="noStrike" kern="1200" cap="none" spc="0" normalizeH="0" baseline="0" noProof="0" dirty="0">
                <a:ln>
                  <a:noFill/>
                </a:ln>
                <a:solidFill>
                  <a:schemeClr val="tx1"/>
                </a:solidFill>
                <a:effectLst/>
                <a:uLnTx/>
                <a:uFillTx/>
                <a:latin typeface="Arial" panose="020B0604020202020204"/>
                <a:ea typeface="+mn-ea"/>
                <a:cs typeface="Arial" panose="020B0604020202020204" pitchFamily="34" charset="0"/>
              </a:rPr>
              <a:t>Fernwärme</a:t>
            </a:r>
          </a:p>
        </p:txBody>
      </p:sp>
      <p:sp>
        <p:nvSpPr>
          <p:cNvPr id="33" name="Rechteck 32">
            <a:extLst>
              <a:ext uri="{FF2B5EF4-FFF2-40B4-BE49-F238E27FC236}">
                <a16:creationId xmlns:a16="http://schemas.microsoft.com/office/drawing/2014/main" id="{E71DBB53-9901-2F4E-A6F8-DC5D5CD74A9E}"/>
              </a:ext>
            </a:extLst>
          </p:cNvPr>
          <p:cNvSpPr/>
          <p:nvPr/>
        </p:nvSpPr>
        <p:spPr>
          <a:xfrm>
            <a:off x="626688" y="1820597"/>
            <a:ext cx="1587024"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fontAlgn="base">
              <a:spcAft>
                <a:spcPct val="0"/>
              </a:spcAft>
            </a:pPr>
            <a:r>
              <a:rPr lang="de-DE" sz="2000" dirty="0">
                <a:solidFill>
                  <a:schemeClr val="tx1"/>
                </a:solidFill>
                <a:latin typeface="Arial" panose="020B0604020202020204"/>
                <a:cs typeface="Arial" panose="020B0604020202020204" pitchFamily="34" charset="0"/>
              </a:rPr>
              <a:t>Altes Heizsystem</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Fossile Heizungen</a:t>
            </a:r>
          </a:p>
          <a:p>
            <a:pPr algn="ctr" fontAlgn="base">
              <a:spcAft>
                <a:spcPct val="0"/>
              </a:spcAft>
            </a:pPr>
            <a:r>
              <a:rPr lang="de-DE" sz="1400" dirty="0">
                <a:solidFill>
                  <a:schemeClr val="tx1"/>
                </a:solidFill>
                <a:latin typeface="Arial" panose="020B0604020202020204"/>
                <a:cs typeface="Arial" panose="020B0604020202020204" pitchFamily="34" charset="0"/>
              </a:rPr>
              <a:t>Öl oder Gas</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Elektrodirektheizungen</a:t>
            </a:r>
          </a:p>
        </p:txBody>
      </p:sp>
      <p:sp>
        <p:nvSpPr>
          <p:cNvPr id="52" name="Rechteck 51">
            <a:extLst>
              <a:ext uri="{FF2B5EF4-FFF2-40B4-BE49-F238E27FC236}">
                <a16:creationId xmlns:a16="http://schemas.microsoft.com/office/drawing/2014/main" id="{94C17B96-471B-F54F-9764-33CA9D755118}"/>
              </a:ext>
            </a:extLst>
          </p:cNvPr>
          <p:cNvSpPr/>
          <p:nvPr/>
        </p:nvSpPr>
        <p:spPr>
          <a:xfrm>
            <a:off x="626686" y="3950990"/>
            <a:ext cx="1693615"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de-DE" sz="2000" dirty="0">
                <a:solidFill>
                  <a:schemeClr val="accent2"/>
                </a:solidFill>
              </a:rPr>
              <a:t>Erneuerbares</a:t>
            </a:r>
            <a:br>
              <a:rPr lang="de-DE" sz="2000" dirty="0">
                <a:solidFill>
                  <a:schemeClr val="accent2"/>
                </a:solidFill>
              </a:rPr>
            </a:br>
            <a:r>
              <a:rPr lang="de-DE" sz="2000" dirty="0">
                <a:solidFill>
                  <a:schemeClr val="accent2"/>
                </a:solidFill>
              </a:rPr>
              <a:t>Heizsystem</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6107908" y="4178734"/>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de-CH" dirty="0">
                <a:solidFill>
                  <a:schemeClr val="tx1"/>
                </a:solidFill>
              </a:rPr>
              <a:t>Holzfeuerungen</a:t>
            </a:r>
          </a:p>
          <a:p>
            <a:pPr algn="l">
              <a:lnSpc>
                <a:spcPts val="2160"/>
              </a:lnSpc>
              <a:spcAft>
                <a:spcPts val="600"/>
              </a:spcAft>
              <a:buClr>
                <a:schemeClr val="accent1"/>
              </a:buClr>
            </a:pPr>
            <a:r>
              <a:rPr lang="de-DE" sz="1400" dirty="0">
                <a:solidFill>
                  <a:schemeClr val="tx1"/>
                </a:solidFill>
              </a:rPr>
              <a:t>• Pellet</a:t>
            </a:r>
            <a:br>
              <a:rPr lang="de-DE" sz="1400" dirty="0">
                <a:solidFill>
                  <a:schemeClr val="tx1"/>
                </a:solidFill>
              </a:rPr>
            </a:br>
            <a:r>
              <a:rPr lang="de-DE" sz="1400" dirty="0">
                <a:solidFill>
                  <a:schemeClr val="tx1"/>
                </a:solidFill>
              </a:rPr>
              <a:t>• Stückholz</a:t>
            </a:r>
            <a:br>
              <a:rPr lang="de-DE" sz="1400" dirty="0">
                <a:solidFill>
                  <a:schemeClr val="tx1"/>
                </a:solidFill>
              </a:rPr>
            </a:br>
            <a:r>
              <a:rPr lang="de-DE" sz="1400" dirty="0">
                <a:solidFill>
                  <a:schemeClr val="tx1"/>
                </a:solidFill>
              </a:rPr>
              <a:t>• Holzschnitzel</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176420" y="566958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Heizungsunterstützung mit</a:t>
            </a:r>
            <a:r>
              <a:rPr lang="de-CH" dirty="0">
                <a:solidFill>
                  <a:schemeClr val="tx1"/>
                </a:solidFill>
              </a:rPr>
              <a:t/>
            </a:r>
            <a:br>
              <a:rPr lang="de-CH" dirty="0">
                <a:solidFill>
                  <a:schemeClr val="tx1"/>
                </a:solidFill>
              </a:rPr>
            </a:br>
            <a:r>
              <a:rPr lang="de-CH" dirty="0">
                <a:solidFill>
                  <a:schemeClr val="tx1"/>
                </a:solidFill>
              </a:rPr>
              <a:t>Solarwärme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136612" y="5412946"/>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Luft/Wasser</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8252031" y="354665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Erdwärmesonde</a:t>
            </a:r>
          </a:p>
          <a:p>
            <a:r>
              <a:rPr lang="de-CH" sz="1400" dirty="0">
                <a:solidFill>
                  <a:schemeClr val="tx1"/>
                </a:solidFill>
              </a:rPr>
              <a:t>Grundwasser</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dirty="0">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1F695899-21F9-3C47-8630-841F6E197AD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0125973" y="3346878"/>
            <a:ext cx="702000" cy="702000"/>
          </a:xfrm>
          <a:prstGeom prst="rect">
            <a:avLst/>
          </a:prstGeom>
        </p:spPr>
      </p:pic>
      <p:pic>
        <p:nvPicPr>
          <p:cNvPr id="18" name="Grafik 17">
            <a:extLst>
              <a:ext uri="{FF2B5EF4-FFF2-40B4-BE49-F238E27FC236}">
                <a16:creationId xmlns:a16="http://schemas.microsoft.com/office/drawing/2014/main" id="{47243BA3-CE70-4342-94EE-B539F5560361}"/>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7324313" y="5587128"/>
            <a:ext cx="702000" cy="702000"/>
          </a:xfrm>
          <a:prstGeom prst="rect">
            <a:avLst/>
          </a:prstGeom>
        </p:spPr>
      </p:pic>
      <p:pic>
        <p:nvPicPr>
          <p:cNvPr id="5" name="Grafik 4">
            <a:extLst>
              <a:ext uri="{FF2B5EF4-FFF2-40B4-BE49-F238E27FC236}">
                <a16:creationId xmlns:a16="http://schemas.microsoft.com/office/drawing/2014/main" id="{EC0B1778-D8E5-0A48-B349-077937B0CC1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802670" y="3048330"/>
            <a:ext cx="702145" cy="702145"/>
          </a:xfrm>
          <a:prstGeom prst="rect">
            <a:avLst/>
          </a:prstGeom>
        </p:spPr>
      </p:pic>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Grafik 5">
            <a:extLst>
              <a:ext uri="{FF2B5EF4-FFF2-40B4-BE49-F238E27FC236}">
                <a16:creationId xmlns:a16="http://schemas.microsoft.com/office/drawing/2014/main" id="{C2567117-30E0-0847-8C36-57886C255979}"/>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10603762" y="4397124"/>
            <a:ext cx="749738" cy="749738"/>
          </a:xfrm>
          <a:prstGeom prst="rect">
            <a:avLst/>
          </a:prstGeom>
        </p:spPr>
      </p:pic>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739099" y="4601947"/>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Stromversorgung mit</a:t>
            </a:r>
            <a:br>
              <a:rPr lang="de-CH" sz="1400" dirty="0">
                <a:solidFill>
                  <a:schemeClr val="tx1"/>
                </a:solidFill>
              </a:rPr>
            </a:br>
            <a:r>
              <a:rPr lang="de-CH" sz="1400" dirty="0">
                <a:solidFill>
                  <a:schemeClr val="tx1"/>
                </a:solidFill>
              </a:rPr>
              <a:t>Photovoltaik</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4AB19073-0820-A944-AB33-4D3561C7126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xmlns="" r:embed="rId13"/>
              </a:ext>
            </a:extLst>
          </a:blip>
          <a:stretch>
            <a:fillRect/>
          </a:stretch>
        </p:blipFill>
        <p:spPr>
          <a:xfrm>
            <a:off x="2713724" y="3402919"/>
            <a:ext cx="702000" cy="702000"/>
          </a:xfrm>
          <a:prstGeom prst="rect">
            <a:avLst/>
          </a:prstGeom>
        </p:spPr>
      </p:pic>
      <p:pic>
        <p:nvPicPr>
          <p:cNvPr id="39" name="Grafik 38">
            <a:extLst>
              <a:ext uri="{FF2B5EF4-FFF2-40B4-BE49-F238E27FC236}">
                <a16:creationId xmlns:a16="http://schemas.microsoft.com/office/drawing/2014/main" id="{A96AE7F8-8F72-5C42-9000-022BFF914405}"/>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xmlns="" r:embed="rId15"/>
              </a:ext>
            </a:extLst>
          </a:blip>
          <a:stretch>
            <a:fillRect/>
          </a:stretch>
        </p:blipFill>
        <p:spPr>
          <a:xfrm>
            <a:off x="2773595" y="4633830"/>
            <a:ext cx="702000" cy="702000"/>
          </a:xfrm>
          <a:prstGeom prst="rect">
            <a:avLst/>
          </a:prstGeom>
        </p:spPr>
      </p:pic>
      <p:pic>
        <p:nvPicPr>
          <p:cNvPr id="40" name="Grafik 39">
            <a:extLst>
              <a:ext uri="{FF2B5EF4-FFF2-40B4-BE49-F238E27FC236}">
                <a16:creationId xmlns:a16="http://schemas.microsoft.com/office/drawing/2014/main" id="{DBA95F47-7042-C349-B7CF-B52125075315}"/>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xmlns="" r:embed="rId17"/>
              </a:ext>
            </a:extLst>
          </a:blip>
          <a:stretch>
            <a:fillRect/>
          </a:stretch>
        </p:blipFill>
        <p:spPr>
          <a:xfrm>
            <a:off x="9985888"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3127459" cy="555088"/>
          </a:xfrm>
        </p:spPr>
        <p:txBody>
          <a:bodyPr/>
          <a:lstStyle/>
          <a:p>
            <a:r>
              <a:rPr lang="de-CH" dirty="0"/>
              <a:t>Wärmepumpe</a:t>
            </a:r>
          </a:p>
        </p:txBody>
      </p:sp>
      <p:sp>
        <p:nvSpPr>
          <p:cNvPr id="5" name="Textfeld 4"/>
          <p:cNvSpPr txBox="1"/>
          <p:nvPr/>
        </p:nvSpPr>
        <p:spPr>
          <a:xfrm>
            <a:off x="6816080" y="2348880"/>
            <a:ext cx="4768889" cy="3877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Wärmepumpen funktionieren im Prinzip wie ein Kühlschrank, nur umgekehrt: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Während der Kühlschrank seinem Innenraum die Wärme entzieht und nach draussen abgibt, bezieht die Wärmepumpe ihre Energie aus der Luft, dem Boden oder dem Wasser und gibt sie dem Haus ab.</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Funktionsweisen:</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Luft-Wärmepumpe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Erdwärmesonden-Wärmepumpe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de-CH" dirty="0">
                <a:solidFill>
                  <a:prstClr val="black"/>
                </a:solidFill>
                <a:latin typeface="Arial" panose="020B0604020202020204"/>
              </a:rPr>
              <a:t>Grundwasser-Wärmepumpe</a:t>
            </a: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586575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22</a:t>
            </a:fld>
            <a:endParaRPr lang="de-CH" dirty="0"/>
          </a:p>
        </p:txBody>
      </p:sp>
      <p:sp>
        <p:nvSpPr>
          <p:cNvPr id="4" name="Titel 3"/>
          <p:cNvSpPr>
            <a:spLocks noGrp="1"/>
          </p:cNvSpPr>
          <p:nvPr>
            <p:ph type="title"/>
          </p:nvPr>
        </p:nvSpPr>
        <p:spPr>
          <a:xfrm>
            <a:off x="630393" y="636438"/>
            <a:ext cx="3127459" cy="555088"/>
          </a:xfrm>
        </p:spPr>
        <p:txBody>
          <a:bodyPr/>
          <a:lstStyle/>
          <a:p>
            <a:r>
              <a:rPr lang="de-CH" dirty="0"/>
              <a:t>Wärmepumpe</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84665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Luft-Wasser-Wärmepumpe</a:t>
            </a:r>
          </a:p>
          <a:p>
            <a:pPr marL="177800" indent="-177800">
              <a:lnSpc>
                <a:spcPts val="2160"/>
              </a:lnSpc>
              <a:spcAft>
                <a:spcPts val="600"/>
              </a:spcAft>
              <a:buClr>
                <a:schemeClr val="accent2"/>
              </a:buClr>
              <a:buFont typeface="Arial" panose="020B0604020202020204" pitchFamily="34" charset="0"/>
              <a:buChar char="•"/>
            </a:pPr>
            <a:r>
              <a:rPr lang="de-DE" dirty="0"/>
              <a:t>Erdsonden-Wärmepumpe</a:t>
            </a:r>
          </a:p>
          <a:p>
            <a:pPr marL="177800" indent="-177800">
              <a:lnSpc>
                <a:spcPts val="2160"/>
              </a:lnSpc>
              <a:spcAft>
                <a:spcPts val="600"/>
              </a:spcAft>
              <a:buClr>
                <a:schemeClr val="accent2"/>
              </a:buClr>
              <a:buFont typeface="Arial" panose="020B0604020202020204" pitchFamily="34" charset="0"/>
              <a:buChar char="•"/>
            </a:pPr>
            <a:r>
              <a:rPr lang="de-DE" dirty="0"/>
              <a:t>Grundwasser-Wärmepumpe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5224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(abhängig vom </a:t>
            </a:r>
            <a:r>
              <a:rPr lang="de-DE" dirty="0" err="1"/>
              <a:t>Strommix</a:t>
            </a:r>
            <a:r>
              <a:rPr lang="de-DE" dirty="0"/>
              <a:t>)</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a:p>
            <a:pPr marL="177800" indent="-177800">
              <a:lnSpc>
                <a:spcPts val="2160"/>
              </a:lnSpc>
              <a:spcAft>
                <a:spcPts val="600"/>
              </a:spcAft>
              <a:buClr>
                <a:schemeClr val="accent2"/>
              </a:buClr>
              <a:buFont typeface="Arial" panose="020B0604020202020204" pitchFamily="34" charset="0"/>
              <a:buChar char="•"/>
            </a:pPr>
            <a:r>
              <a:rPr lang="de-DE" dirty="0"/>
              <a:t>Erdwärmesonden: </a:t>
            </a:r>
            <a:r>
              <a:rPr lang="de-DE" dirty="0" err="1"/>
              <a:t>GeoCooling</a:t>
            </a:r>
            <a:r>
              <a:rPr lang="de-DE" dirty="0"/>
              <a:t> (sanfte Kühlung) möglich</a:t>
            </a:r>
          </a:p>
          <a:p>
            <a:pPr marL="177800" indent="-177800">
              <a:lnSpc>
                <a:spcPts val="2160"/>
              </a:lnSpc>
              <a:spcAft>
                <a:spcPts val="600"/>
              </a:spcAft>
              <a:buClr>
                <a:schemeClr val="accent2"/>
              </a:buClr>
              <a:buFont typeface="Arial" panose="020B0604020202020204" pitchFamily="34" charset="0"/>
              <a:buChar char="•"/>
            </a:pPr>
            <a:r>
              <a:rPr lang="de-DE" dirty="0"/>
              <a:t>keine CO</a:t>
            </a:r>
            <a:r>
              <a:rPr lang="de-DE" baseline="-25000" dirty="0"/>
              <a:t>2</a:t>
            </a:r>
            <a:r>
              <a:rPr lang="de-DE" dirty="0"/>
              <a:t>-Abgabe</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62400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de-DE" dirty="0"/>
              <a:t>Bewilligung nötig</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1623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(Wärmepumpe verbessert Eigenverbrauch)</a:t>
            </a:r>
          </a:p>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(falls vorhanden auch für die Regeneration der Erdwärmesonde)</a:t>
            </a:r>
          </a:p>
        </p:txBody>
      </p:sp>
    </p:spTree>
    <p:extLst>
      <p:ext uri="{BB962C8B-B14F-4D97-AF65-F5344CB8AC3E}">
        <p14:creationId xmlns:p14="http://schemas.microsoft.com/office/powerpoint/2010/main" val="262770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9514271" cy="555088"/>
          </a:xfrm>
        </p:spPr>
        <p:txBody>
          <a:bodyPr/>
          <a:lstStyle/>
          <a:p>
            <a:r>
              <a:rPr lang="de-CH" dirty="0"/>
              <a:t>Aussen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verbreitetste erneuerbare Heizlösung</a:t>
            </a:r>
          </a:p>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Baubewilligung für WP Aussenbereich und Split-Gerät</a:t>
            </a:r>
          </a:p>
          <a:p>
            <a:pPr marL="177800" lvl="0" indent="-177800">
              <a:buClr>
                <a:schemeClr val="accent2"/>
              </a:buClr>
              <a:buFont typeface="Arial" panose="020B0604020202020204" pitchFamily="34" charset="0"/>
              <a:buChar char="•"/>
              <a:defRPr/>
            </a:pPr>
            <a:r>
              <a:rPr lang="de-CH" dirty="0">
                <a:solidFill>
                  <a:prstClr val="black"/>
                </a:solidFill>
              </a:rPr>
              <a:t>Lärmschutznachweis nötig</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9091078" cy="555088"/>
          </a:xfrm>
        </p:spPr>
        <p:txBody>
          <a:bodyPr/>
          <a:lstStyle/>
          <a:p>
            <a:r>
              <a:rPr lang="de-CH" dirty="0"/>
              <a:t>Innen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384995"/>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keine Baubewilligung für WP Innenaufstellung</a:t>
            </a:r>
          </a:p>
        </p:txBody>
      </p:sp>
    </p:spTree>
    <p:extLst>
      <p:ext uri="{BB962C8B-B14F-4D97-AF65-F5344CB8AC3E}">
        <p14:creationId xmlns:p14="http://schemas.microsoft.com/office/powerpoint/2010/main" val="1019459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9" cy="555088"/>
          </a:xfrm>
        </p:spPr>
        <p:txBody>
          <a:bodyPr/>
          <a:lstStyle/>
          <a:p>
            <a:r>
              <a:rPr lang="de-CH" dirty="0"/>
              <a:t>Split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996952"/>
            <a:ext cx="2536641"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im breiten Einsatz bewährt</a:t>
            </a:r>
          </a:p>
          <a:p>
            <a:pPr marL="177800" lvl="0" indent="-177800">
              <a:buClr>
                <a:schemeClr val="accent2"/>
              </a:buClr>
              <a:buFont typeface="Arial" panose="020B0604020202020204" pitchFamily="34" charset="0"/>
              <a:buChar char="•"/>
              <a:defRPr/>
            </a:pPr>
            <a:r>
              <a:rPr lang="de-CH" dirty="0"/>
              <a:t>meist eine Bau-bewilligung für WP Aussenbereich und Split-Gerät nötig</a:t>
            </a:r>
          </a:p>
          <a:p>
            <a:pPr marL="177800" lvl="0" indent="-177800">
              <a:buClr>
                <a:schemeClr val="accent2"/>
              </a:buClr>
              <a:buFont typeface="Arial" panose="020B0604020202020204" pitchFamily="34" charset="0"/>
              <a:buChar char="•"/>
              <a:defRPr/>
            </a:pPr>
            <a:r>
              <a:rPr lang="de-CH" dirty="0">
                <a:solidFill>
                  <a:prstClr val="black"/>
                </a:solidFill>
              </a:rPr>
              <a:t>Cercle </a:t>
            </a:r>
            <a:r>
              <a:rPr lang="de-CH" dirty="0" err="1">
                <a:solidFill>
                  <a:prstClr val="black"/>
                </a:solidFill>
              </a:rPr>
              <a:t>Bruit</a:t>
            </a:r>
            <a:r>
              <a:rPr lang="de-CH" dirty="0">
                <a:solidFill>
                  <a:prstClr val="black"/>
                </a:solidFill>
              </a:rPr>
              <a:t> Formular (Lärmschutznachweis)</a:t>
            </a:r>
          </a:p>
        </p:txBody>
      </p:sp>
    </p:spTree>
    <p:extLst>
      <p:ext uri="{BB962C8B-B14F-4D97-AF65-F5344CB8AC3E}">
        <p14:creationId xmlns:p14="http://schemas.microsoft.com/office/powerpoint/2010/main" val="3296527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8273919" cy="555088"/>
          </a:xfrm>
        </p:spPr>
        <p:txBody>
          <a:bodyPr/>
          <a:lstStyle/>
          <a:p>
            <a:r>
              <a:rPr lang="de-CH" dirty="0"/>
              <a:t>Erdsonden-Wärmepumpe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err="1"/>
              <a:t>GeoCooling</a:t>
            </a:r>
            <a:r>
              <a:rPr lang="de-CH" dirty="0"/>
              <a:t> (passives Kühlen ohne Maschine) möglich</a:t>
            </a:r>
          </a:p>
          <a:p>
            <a:pPr marL="177800" lvl="0" indent="-177800">
              <a:buClr>
                <a:schemeClr val="accent2"/>
              </a:buClr>
              <a:buFont typeface="Arial" panose="020B0604020202020204" pitchFamily="34" charset="0"/>
              <a:buChar char="•"/>
              <a:defRPr/>
            </a:pPr>
            <a:r>
              <a:rPr lang="de-CH" dirty="0"/>
              <a:t>Bewilligungspflicht von Erdwärmesonden</a:t>
            </a:r>
          </a:p>
          <a:p>
            <a:pPr marL="177800" lvl="0" indent="-177800">
              <a:buClr>
                <a:schemeClr val="accent2"/>
              </a:buClr>
              <a:buFont typeface="Arial" panose="020B0604020202020204" pitchFamily="34" charset="0"/>
              <a:buChar char="•"/>
              <a:defRPr/>
            </a:pPr>
            <a:r>
              <a:rPr lang="de-CH" dirty="0"/>
              <a:t>Nicht überall möglich</a:t>
            </a:r>
          </a:p>
        </p:txBody>
      </p:sp>
    </p:spTree>
    <p:extLst>
      <p:ext uri="{BB962C8B-B14F-4D97-AF65-F5344CB8AC3E}">
        <p14:creationId xmlns:p14="http://schemas.microsoft.com/office/powerpoint/2010/main" val="254158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7625847" cy="555088"/>
          </a:xfrm>
        </p:spPr>
        <p:txBody>
          <a:bodyPr/>
          <a:lstStyle/>
          <a:p>
            <a:r>
              <a:rPr lang="de-CH" dirty="0"/>
              <a:t>Grundwasser-Wärmepumpe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nutzbarer Grundwasserleiter muss vorhanden sein</a:t>
            </a:r>
          </a:p>
          <a:p>
            <a:pPr marL="177800" lvl="0" indent="-177800">
              <a:buClr>
                <a:schemeClr val="accent2"/>
              </a:buClr>
              <a:buFont typeface="Arial" panose="020B0604020202020204" pitchFamily="34" charset="0"/>
              <a:buChar char="•"/>
              <a:defRPr/>
            </a:pPr>
            <a:r>
              <a:rPr lang="de-CH" dirty="0">
                <a:solidFill>
                  <a:prstClr val="black"/>
                </a:solidFill>
              </a:rPr>
              <a:t>besonders geeignet für grosse Mehrfamilienhäuser und Areale</a:t>
            </a:r>
          </a:p>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a:solidFill>
                  <a:prstClr val="black"/>
                </a:solidFill>
              </a:rPr>
              <a:t>Bewilligungspflicht</a:t>
            </a:r>
          </a:p>
          <a:p>
            <a:pPr marL="177800" lvl="0" indent="-177800">
              <a:buClr>
                <a:schemeClr val="accent2"/>
              </a:buClr>
              <a:buFont typeface="Arial" panose="020B0604020202020204" pitchFamily="34" charset="0"/>
              <a:buChar char="•"/>
              <a:defRPr/>
            </a:pPr>
            <a:r>
              <a:rPr lang="de-CH" dirty="0">
                <a:solidFill>
                  <a:prstClr val="black"/>
                </a:solidFill>
              </a:rPr>
              <a:t>Pumpversuch nötig</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28</a:t>
            </a:fld>
            <a:endParaRPr lang="de-CH" dirty="0"/>
          </a:p>
        </p:txBody>
      </p:sp>
      <p:sp>
        <p:nvSpPr>
          <p:cNvPr id="4" name="Titel 3"/>
          <p:cNvSpPr>
            <a:spLocks noGrp="1"/>
          </p:cNvSpPr>
          <p:nvPr>
            <p:ph type="title"/>
          </p:nvPr>
        </p:nvSpPr>
        <p:spPr>
          <a:xfrm>
            <a:off x="630393" y="636438"/>
            <a:ext cx="4092467" cy="555088"/>
          </a:xfrm>
        </p:spPr>
        <p:txBody>
          <a:bodyPr/>
          <a:lstStyle/>
          <a:p>
            <a:r>
              <a:rPr lang="de-CH" dirty="0"/>
              <a:t>Holzfeuerungen</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9822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err="1"/>
              <a:t>Pelletfeuerung</a:t>
            </a:r>
            <a:endParaRPr lang="de-DE" dirty="0"/>
          </a:p>
          <a:p>
            <a:pPr marL="177800" indent="-177800">
              <a:lnSpc>
                <a:spcPts val="2160"/>
              </a:lnSpc>
              <a:spcAft>
                <a:spcPts val="600"/>
              </a:spcAft>
              <a:buClr>
                <a:schemeClr val="accent2"/>
              </a:buClr>
              <a:buFont typeface="Arial" panose="020B0604020202020204" pitchFamily="34" charset="0"/>
              <a:buChar char="•"/>
            </a:pPr>
            <a:r>
              <a:rPr lang="de-DE" dirty="0"/>
              <a:t>Stückholzfeuerung</a:t>
            </a:r>
          </a:p>
          <a:p>
            <a:pPr marL="177800" indent="-177800">
              <a:lnSpc>
                <a:spcPts val="2160"/>
              </a:lnSpc>
              <a:spcAft>
                <a:spcPts val="600"/>
              </a:spcAft>
              <a:buClr>
                <a:schemeClr val="accent2"/>
              </a:buClr>
              <a:buFont typeface="Arial" panose="020B0604020202020204" pitchFamily="34" charset="0"/>
              <a:buChar char="•"/>
            </a:pPr>
            <a:r>
              <a:rPr lang="de-DE" dirty="0"/>
              <a:t>Holzschnitzelfeuerung</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5983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erneuerbar und einheimisch (lokal)</a:t>
            </a:r>
          </a:p>
          <a:p>
            <a:pPr marL="177800" indent="-177800">
              <a:lnSpc>
                <a:spcPts val="2160"/>
              </a:lnSpc>
              <a:spcAft>
                <a:spcPts val="600"/>
              </a:spcAft>
              <a:buClr>
                <a:schemeClr val="accent2"/>
              </a:buClr>
              <a:buFont typeface="Arial" panose="020B0604020202020204" pitchFamily="34" charset="0"/>
              <a:buChar char="•"/>
            </a:pPr>
            <a:r>
              <a:rPr lang="de-DE" dirty="0"/>
              <a:t>Pelletheizungen arbeiten vollautomatisch. Der Betriebsaufwand ist klein. </a:t>
            </a:r>
          </a:p>
          <a:p>
            <a:pPr marL="177800" indent="-177800">
              <a:lnSpc>
                <a:spcPts val="2160"/>
              </a:lnSpc>
              <a:spcAft>
                <a:spcPts val="600"/>
              </a:spcAft>
              <a:buClr>
                <a:schemeClr val="accent2"/>
              </a:buClr>
              <a:buFont typeface="Arial" panose="020B0604020202020204" pitchFamily="34" charset="0"/>
              <a:buChar char="•"/>
            </a:pPr>
            <a:r>
              <a:rPr lang="de-DE" dirty="0"/>
              <a:t>Ein bestehender Tank-raum ist i.d.R. genügend </a:t>
            </a:r>
            <a:r>
              <a:rPr lang="de-DE" dirty="0" err="1"/>
              <a:t>gross</a:t>
            </a:r>
            <a:r>
              <a:rPr lang="de-DE" dirty="0"/>
              <a:t> für ein </a:t>
            </a:r>
            <a:r>
              <a:rPr lang="de-DE" dirty="0" err="1"/>
              <a:t>Pelletsilo</a:t>
            </a:r>
            <a:r>
              <a:rPr lang="de-DE" dirty="0"/>
              <a:t>. </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4706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Platzbedarf für Brennstoff</a:t>
            </a:r>
          </a:p>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82836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a:t>
            </a:r>
          </a:p>
        </p:txBody>
      </p:sp>
    </p:spTree>
    <p:extLst>
      <p:ext uri="{BB962C8B-B14F-4D97-AF65-F5344CB8AC3E}">
        <p14:creationId xmlns:p14="http://schemas.microsoft.com/office/powerpoint/2010/main" val="4085416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7" cy="555088"/>
          </a:xfrm>
        </p:spPr>
        <p:txBody>
          <a:bodyPr/>
          <a:lstStyle/>
          <a:p>
            <a:r>
              <a:rPr lang="de-CH" dirty="0" err="1"/>
              <a:t>Pelletfeuerung</a:t>
            </a:r>
            <a:endParaRPr lang="de-CH" dirty="0"/>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a:t>
            </a:r>
          </a:p>
          <a:p>
            <a:pPr marL="177800" indent="-177800">
              <a:lnSpc>
                <a:spcPts val="2160"/>
              </a:lnSpc>
              <a:spcAft>
                <a:spcPts val="600"/>
              </a:spcAft>
              <a:buClr>
                <a:schemeClr val="accent2"/>
              </a:buClr>
              <a:buFont typeface="Arial" panose="020B0604020202020204" pitchFamily="34" charset="0"/>
              <a:buChar char="•"/>
            </a:pPr>
            <a:r>
              <a:rPr lang="de-DE" dirty="0"/>
              <a:t>einfache Umstellung von Öl auf Pellet </a:t>
            </a:r>
          </a:p>
          <a:p>
            <a:pPr marL="177800" indent="-177800">
              <a:lnSpc>
                <a:spcPts val="2160"/>
              </a:lnSpc>
              <a:spcAft>
                <a:spcPts val="600"/>
              </a:spcAft>
              <a:buClr>
                <a:schemeClr val="accent2"/>
              </a:buClr>
              <a:buFont typeface="Arial" panose="020B0604020202020204" pitchFamily="34" charset="0"/>
              <a:buChar char="•"/>
            </a:pPr>
            <a:r>
              <a:rPr lang="de-CH" dirty="0">
                <a:solidFill>
                  <a:prstClr val="black"/>
                </a:solidFill>
              </a:rPr>
              <a:t>Feinstaubbelastung/Luftreinhalteverordnung</a:t>
            </a:r>
          </a:p>
          <a:p>
            <a:pPr marL="177800" indent="-177800">
              <a:lnSpc>
                <a:spcPts val="2160"/>
              </a:lnSpc>
              <a:spcAft>
                <a:spcPts val="600"/>
              </a:spcAft>
              <a:buClr>
                <a:schemeClr val="accent2"/>
              </a:buClr>
              <a:buFont typeface="Arial" panose="020B0604020202020204" pitchFamily="34" charset="0"/>
              <a:buChar char="•"/>
            </a:pPr>
            <a:r>
              <a:rPr lang="de-CH" dirty="0"/>
              <a:t>Asche muss regel-mässig entsorgt werden</a:t>
            </a:r>
          </a:p>
        </p:txBody>
      </p:sp>
    </p:spTree>
    <p:extLst>
      <p:ext uri="{BB962C8B-B14F-4D97-AF65-F5344CB8AC3E}">
        <p14:creationId xmlns:p14="http://schemas.microsoft.com/office/powerpoint/2010/main" val="4099753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03635"/>
            <a:ext cx="289511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Wohngebäude sind noch fossil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8" name="Oval 27">
            <a:extLst>
              <a:ext uri="{FF2B5EF4-FFF2-40B4-BE49-F238E27FC236}">
                <a16:creationId xmlns:a16="http://schemas.microsoft.com/office/drawing/2014/main" id="{FEF02F88-61F6-3E46-A766-0D9278566299}"/>
              </a:ext>
            </a:extLst>
          </p:cNvPr>
          <p:cNvSpPr/>
          <p:nvPr/>
        </p:nvSpPr>
        <p:spPr>
          <a:xfrm>
            <a:off x="7752184"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2000" dirty="0">
                <a:solidFill>
                  <a:srgbClr val="15934C"/>
                </a:solidFill>
              </a:rPr>
              <a:t> </a:t>
            </a:r>
            <a:r>
              <a:rPr lang="de-CH" sz="6000" dirty="0">
                <a:solidFill>
                  <a:srgbClr val="15934C"/>
                </a:solidFill>
              </a:rPr>
              <a:t>900’000</a:t>
            </a:r>
            <a:endParaRPr lang="de-DE" sz="6000" dirty="0">
              <a:solidFill>
                <a:srgbClr val="15934C"/>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Tree>
    <p:extLst>
      <p:ext uri="{BB962C8B-B14F-4D97-AF65-F5344CB8AC3E}">
        <p14:creationId xmlns:p14="http://schemas.microsoft.com/office/powerpoint/2010/main" val="2754039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30</a:t>
            </a:fld>
            <a:endParaRPr lang="de-CH" dirty="0"/>
          </a:p>
        </p:txBody>
      </p:sp>
      <p:sp>
        <p:nvSpPr>
          <p:cNvPr id="4" name="Titel 3"/>
          <p:cNvSpPr>
            <a:spLocks noGrp="1"/>
          </p:cNvSpPr>
          <p:nvPr>
            <p:ph type="title"/>
          </p:nvPr>
        </p:nvSpPr>
        <p:spPr>
          <a:xfrm>
            <a:off x="630393" y="636438"/>
            <a:ext cx="6819174" cy="555088"/>
          </a:xfrm>
        </p:spPr>
        <p:txBody>
          <a:bodyPr/>
          <a:lstStyle/>
          <a:p>
            <a:r>
              <a:rPr lang="de-CH" dirty="0"/>
              <a:t>Fernwärme / Wärmeverbund</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252113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Bereitstellung von Wärme aus See-, Grund-, Abwasser sowie Holz, Geo- und Solarthermie oder Abwärme aus Kehrichtverbrennungsanlage (KVA) und 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190558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einheimisch</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fixe Energietarife</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Wärmeverbund muss vorhanden sein.</a:t>
            </a:r>
          </a:p>
        </p:txBody>
      </p:sp>
      <p:sp>
        <p:nvSpPr>
          <p:cNvPr id="5" name="Rechteck 4"/>
          <p:cNvSpPr/>
          <p:nvPr/>
        </p:nvSpPr>
        <p:spPr>
          <a:xfrm>
            <a:off x="9064689" y="2685657"/>
            <a:ext cx="2487629" cy="1785104"/>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(Zusammenschluss zum Eigenverbrauch ist zusätzlich möglich.)</a:t>
            </a:r>
          </a:p>
        </p:txBody>
      </p:sp>
    </p:spTree>
    <p:extLst>
      <p:ext uri="{BB962C8B-B14F-4D97-AF65-F5344CB8AC3E}">
        <p14:creationId xmlns:p14="http://schemas.microsoft.com/office/powerpoint/2010/main" val="2280728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6977775" cy="585866"/>
          </a:xfrm>
        </p:spPr>
        <p:txBody>
          <a:bodyPr/>
          <a:lstStyle/>
          <a:p>
            <a:r>
              <a:rPr lang="de-CH" dirty="0"/>
              <a:t>Fernwärme / Wärmeverbund</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447045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indent="-177800">
              <a:lnSpc>
                <a:spcPts val="2160"/>
              </a:lnSpc>
              <a:spcAft>
                <a:spcPts val="600"/>
              </a:spcAft>
              <a:buClr>
                <a:schemeClr val="accent2"/>
              </a:buClr>
              <a:buFont typeface="Arial" panose="020B0604020202020204" pitchFamily="34" charset="0"/>
              <a:buChar char="•"/>
              <a:defRPr/>
            </a:pPr>
            <a:r>
              <a:rPr lang="de-CH" dirty="0"/>
              <a:t>geringerer Platzbedarf, da kein Öltank benötigt wird</a:t>
            </a:r>
          </a:p>
          <a:p>
            <a:pPr marL="177800" indent="-177800">
              <a:lnSpc>
                <a:spcPts val="2160"/>
              </a:lnSpc>
              <a:spcAft>
                <a:spcPts val="600"/>
              </a:spcAft>
              <a:buClr>
                <a:schemeClr val="accent2"/>
              </a:buClr>
              <a:buFont typeface="Arial" panose="020B0604020202020204" pitchFamily="34" charset="0"/>
              <a:buChar char="•"/>
              <a:defRPr/>
            </a:pPr>
            <a:r>
              <a:rPr lang="de-CH" dirty="0"/>
              <a:t>Anschluss weitgehend wartungsfrei</a:t>
            </a:r>
          </a:p>
          <a:p>
            <a:pPr marL="177800" indent="-177800">
              <a:lnSpc>
                <a:spcPts val="2160"/>
              </a:lnSpc>
              <a:spcAft>
                <a:spcPts val="600"/>
              </a:spcAft>
              <a:buClr>
                <a:schemeClr val="accent2"/>
              </a:buClr>
              <a:buFont typeface="Arial" panose="020B0604020202020204" pitchFamily="34" charset="0"/>
              <a:buChar char="•"/>
              <a:defRPr/>
            </a:pPr>
            <a:r>
              <a:rPr lang="de-CH" dirty="0"/>
              <a:t>einfache Umstellung: Weiter-nutzung von Radiatoren und Bodenheizung</a:t>
            </a:r>
          </a:p>
          <a:p>
            <a:pPr marL="177800" indent="-177800">
              <a:lnSpc>
                <a:spcPts val="2160"/>
              </a:lnSpc>
              <a:spcAft>
                <a:spcPts val="600"/>
              </a:spcAft>
              <a:buClr>
                <a:schemeClr val="accent2"/>
              </a:buClr>
              <a:buFont typeface="Arial" panose="020B0604020202020204" pitchFamily="34" charset="0"/>
              <a:buChar char="•"/>
              <a:defRPr/>
            </a:pPr>
            <a:r>
              <a:rPr lang="de-CH" dirty="0"/>
              <a:t>Lärm- und geruchsfrei</a:t>
            </a:r>
          </a:p>
          <a:p>
            <a:pPr marL="17780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303159" cy="555088"/>
          </a:xfrm>
        </p:spPr>
        <p:txBody>
          <a:bodyPr/>
          <a:lstStyle/>
          <a:p>
            <a:r>
              <a:rPr lang="de-CH" dirty="0"/>
              <a:t>Wärmeverbund mit dezentralen Wärmepumpen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3188052"/>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lvl="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lvl="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lvl="0" indent="-177800">
              <a:lnSpc>
                <a:spcPts val="2160"/>
              </a:lnSpc>
              <a:spcAft>
                <a:spcPts val="600"/>
              </a:spcAft>
              <a:buClr>
                <a:schemeClr val="accent2"/>
              </a:buClr>
              <a:buFont typeface="Arial" panose="020B0604020202020204" pitchFamily="34" charset="0"/>
              <a:buChar char="•"/>
              <a:defRPr/>
            </a:pPr>
            <a:r>
              <a:rPr lang="de-CH" dirty="0"/>
              <a:t>gemeinsam genutzte Wärmequelle ermöglich Synergien</a:t>
            </a:r>
          </a:p>
          <a:p>
            <a:pPr marL="177800" lvl="0" indent="-177800">
              <a:lnSpc>
                <a:spcPts val="2160"/>
              </a:lnSpc>
              <a:spcAft>
                <a:spcPts val="600"/>
              </a:spcAft>
              <a:buClr>
                <a:schemeClr val="accent2"/>
              </a:buClr>
              <a:buFont typeface="Arial" panose="020B0604020202020204" pitchFamily="34" charset="0"/>
              <a:buChar char="•"/>
              <a:defRPr/>
            </a:pPr>
            <a:r>
              <a:rPr lang="de-CH" dirty="0"/>
              <a:t>Heizen und Kühlen möglich </a:t>
            </a:r>
          </a:p>
          <a:p>
            <a:pPr marL="177800" lvl="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2" name="Grafik 1"/>
          <p:cNvPicPr>
            <a:picLocks noChangeAspect="1"/>
          </p:cNvPicPr>
          <p:nvPr/>
        </p:nvPicPr>
        <p:blipFill rotWithShape="1">
          <a:blip r:embed="rId2" cstate="screen">
            <a:extLst>
              <a:ext uri="{28A0092B-C50C-407E-A947-70E740481C1C}">
                <a14:useLocalDpi xmlns:a14="http://schemas.microsoft.com/office/drawing/2010/main"/>
              </a:ext>
            </a:extLst>
          </a:blip>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632282" cy="555088"/>
          </a:xfrm>
        </p:spPr>
        <p:txBody>
          <a:bodyPr/>
          <a:lstStyle/>
          <a:p>
            <a:r>
              <a:rPr lang="de-CH" dirty="0"/>
              <a:t>Kombinieren mit Sonnenenergie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484784"/>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PV-Module (Strom)</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Sonnenkollektoren   </a:t>
            </a:r>
            <a:b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b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                (Wärme)</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985980"/>
          </a:xfrm>
          <a:prstGeom prst="rect">
            <a:avLst/>
          </a:prstGeom>
          <a:noFill/>
        </p:spPr>
        <p:txBody>
          <a:bodyPr wrap="square" lIns="0" tIns="0" rIns="0" bIns="0" rtlCol="0">
            <a:spAutoFit/>
          </a:bodyPr>
          <a:lstStyle/>
          <a:p>
            <a:r>
              <a:rPr lang="de-CH" b="1" dirty="0"/>
              <a:t>Photovoltaik (PV)</a:t>
            </a:r>
          </a:p>
          <a:p>
            <a:pPr marL="177800" indent="-177800">
              <a:buClr>
                <a:schemeClr val="accent2"/>
              </a:buClr>
              <a:buFont typeface="Arial" panose="020B0604020202020204" pitchFamily="34" charset="0"/>
              <a:buChar char="•"/>
              <a:defRPr/>
            </a:pPr>
            <a:r>
              <a:rPr lang="de-CH" dirty="0">
                <a:solidFill>
                  <a:prstClr val="black"/>
                </a:solidFill>
              </a:rPr>
              <a:t>Stromproduktion zum Eigenverbrauch</a:t>
            </a:r>
          </a:p>
          <a:p>
            <a:pPr marL="177800" indent="-177800">
              <a:buClr>
                <a:schemeClr val="accent2"/>
              </a:buClr>
              <a:buFont typeface="Arial" panose="020B0604020202020204" pitchFamily="34" charset="0"/>
              <a:buChar char="•"/>
              <a:defRPr/>
            </a:pPr>
            <a:r>
              <a:rPr lang="de-CH" dirty="0">
                <a:solidFill>
                  <a:prstClr val="black"/>
                </a:solidFill>
              </a:rPr>
              <a:t>Kombination mit einer Wärmepumpe</a:t>
            </a:r>
          </a:p>
          <a:p>
            <a:pPr marL="177800" indent="-177800">
              <a:buClr>
                <a:schemeClr val="accent1"/>
              </a:buClr>
              <a:buFont typeface="Arial" panose="020B0604020202020204" pitchFamily="34" charset="0"/>
              <a:buChar char="•"/>
              <a:defRPr/>
            </a:pPr>
            <a:endParaRPr lang="de-CH" dirty="0">
              <a:solidFill>
                <a:prstClr val="black"/>
              </a:solidFill>
            </a:endParaRPr>
          </a:p>
          <a:p>
            <a:r>
              <a:rPr lang="de-CH" b="1" dirty="0"/>
              <a:t>Solarwärme </a:t>
            </a:r>
            <a:r>
              <a:rPr lang="de-CH" dirty="0"/>
              <a:t>(Sonnenkollektoren)</a:t>
            </a:r>
          </a:p>
          <a:p>
            <a:pPr marL="177800" indent="-177800">
              <a:buClr>
                <a:schemeClr val="accent2"/>
              </a:buClr>
              <a:buFont typeface="Arial" panose="020B0604020202020204" pitchFamily="34" charset="0"/>
              <a:buChar char="•"/>
              <a:defRPr/>
            </a:pPr>
            <a:r>
              <a:rPr lang="de-CH" dirty="0">
                <a:solidFill>
                  <a:prstClr val="black"/>
                </a:solidFill>
              </a:rPr>
              <a:t>Kombination mit Holzfeuerungen</a:t>
            </a:r>
          </a:p>
          <a:p>
            <a:pPr marL="177800" indent="-177800">
              <a:buClr>
                <a:schemeClr val="accent2"/>
              </a:buClr>
              <a:buFont typeface="Arial" panose="020B0604020202020204" pitchFamily="34" charset="0"/>
              <a:buChar char="•"/>
              <a:defRPr/>
            </a:pPr>
            <a:r>
              <a:rPr lang="de-CH" dirty="0">
                <a:solidFill>
                  <a:prstClr val="black"/>
                </a:solidFill>
              </a:rPr>
              <a:t>Heizungsunterstützung (</a:t>
            </a:r>
            <a:r>
              <a:rPr lang="de-DE" dirty="0"/>
              <a:t>Wassererwärmung)</a:t>
            </a:r>
            <a:endParaRPr lang="de-CH" dirty="0">
              <a:solidFill>
                <a:prstClr val="black"/>
              </a:solidFill>
            </a:endParaRPr>
          </a:p>
          <a:p>
            <a:pPr marL="177800" indent="-177800">
              <a:buClr>
                <a:schemeClr val="accent2"/>
              </a:buClr>
              <a:buFont typeface="Arial" panose="020B0604020202020204" pitchFamily="34" charset="0"/>
              <a:buChar char="•"/>
              <a:defRPr/>
            </a:pPr>
            <a:r>
              <a:rPr lang="de-CH" dirty="0">
                <a:solidFill>
                  <a:prstClr val="black"/>
                </a:solidFill>
              </a:rPr>
              <a:t>Warmwasserbedarf kann im Sommer gedeckt werden</a:t>
            </a:r>
          </a:p>
          <a:p>
            <a:pPr marL="177800" indent="-177800">
              <a:buClr>
                <a:schemeClr val="accent2"/>
              </a:buClr>
              <a:buFont typeface="Arial" panose="020B0604020202020204" pitchFamily="34" charset="0"/>
              <a:buChar char="•"/>
              <a:defRPr/>
            </a:pPr>
            <a:r>
              <a:rPr lang="de-CH" dirty="0">
                <a:solidFill>
                  <a:prstClr val="black"/>
                </a:solidFill>
              </a:rPr>
              <a:t>Feuerung kann über Sommermonate stillstehen</a:t>
            </a:r>
          </a:p>
        </p:txBody>
      </p:sp>
    </p:spTree>
    <p:extLst>
      <p:ext uri="{BB962C8B-B14F-4D97-AF65-F5344CB8AC3E}">
        <p14:creationId xmlns:p14="http://schemas.microsoft.com/office/powerpoint/2010/main" val="37816190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CH" dirty="0"/>
              <a:t>XXX</a:t>
            </a:r>
          </a:p>
        </p:txBody>
      </p:sp>
      <p:sp>
        <p:nvSpPr>
          <p:cNvPr id="3" name="Titel 2"/>
          <p:cNvSpPr>
            <a:spLocks noGrp="1"/>
          </p:cNvSpPr>
          <p:nvPr>
            <p:ph type="title"/>
          </p:nvPr>
        </p:nvSpPr>
        <p:spPr>
          <a:xfrm>
            <a:off x="630393" y="636438"/>
            <a:ext cx="9464770" cy="555088"/>
          </a:xfrm>
        </p:spPr>
        <p:txBody>
          <a:bodyPr/>
          <a:lstStyle/>
          <a:p>
            <a:r>
              <a:rPr lang="de-CH" dirty="0"/>
              <a:t>Wie finanziere ich den Heizungsersatz?</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echteck 4">
            <a:extLst>
              <a:ext uri="{FF2B5EF4-FFF2-40B4-BE49-F238E27FC236}">
                <a16:creationId xmlns:a16="http://schemas.microsoft.com/office/drawing/2014/main" id="{8D69E614-D3E0-00DE-9C51-6AD9D26F1281}"/>
              </a:ext>
            </a:extLst>
          </p:cNvPr>
          <p:cNvSpPr/>
          <p:nvPr/>
        </p:nvSpPr>
        <p:spPr>
          <a:xfrm>
            <a:off x="9408368" y="1336124"/>
            <a:ext cx="2376264" cy="223897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a:solidFill>
                  <a:schemeClr val="tx1"/>
                </a:solidFill>
                <a:highlight>
                  <a:srgbClr val="FFFF00"/>
                </a:highlight>
              </a:rPr>
              <a:t>Hier könnte ein Gastreferat einer in der Gemeinde ansässigen Bank eingefügt werden.</a:t>
            </a:r>
          </a:p>
        </p:txBody>
      </p:sp>
    </p:spTree>
    <p:extLst>
      <p:ext uri="{BB962C8B-B14F-4D97-AF65-F5344CB8AC3E}">
        <p14:creationId xmlns:p14="http://schemas.microsoft.com/office/powerpoint/2010/main" val="1472147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vert="horz" lIns="0" tIns="0" rIns="0" bIns="0" rtlCol="0" anchor="t">
            <a:noAutofit/>
          </a:bodyPr>
          <a:lstStyle/>
          <a:p>
            <a:pPr>
              <a:lnSpc>
                <a:spcPct val="113999"/>
              </a:lnSpc>
            </a:pPr>
            <a:r>
              <a:rPr lang="de-CH" dirty="0">
                <a:ea typeface="+mn-lt"/>
                <a:cs typeface="+mn-lt"/>
              </a:rPr>
              <a:t>Der erste Blick trügt oft: Die Investitionskosten für klimafreundliche Heizsysteme sind teilweise zwar höher als der 1:1 Ersatz einer Öl- oder Gasheizung. Der Umstieg auf erneuerbare Energien rechnet sich jedoch für Hauseigentümer/innen ganz direkt:</a:t>
            </a:r>
            <a:endParaRPr lang="de-DE" dirty="0">
              <a:ea typeface="+mn-lt"/>
              <a:cs typeface="+mn-lt"/>
            </a:endParaRPr>
          </a:p>
          <a:p>
            <a:pPr marL="342900" indent="-342900">
              <a:lnSpc>
                <a:spcPct val="113999"/>
              </a:lnSpc>
              <a:buClr>
                <a:schemeClr val="accent2"/>
              </a:buClr>
              <a:buFont typeface="Arial,Sans-Serif" panose="020B0604020202020204" pitchFamily="34" charset="0"/>
              <a:buChar char="•"/>
            </a:pPr>
            <a:r>
              <a:rPr lang="de-CH" dirty="0">
                <a:ea typeface="+mn-lt"/>
                <a:cs typeface="+mn-lt"/>
              </a:rPr>
              <a:t>Wegfall der CO</a:t>
            </a:r>
            <a:r>
              <a:rPr lang="de-CH" baseline="-25000" dirty="0">
                <a:ea typeface="+mn-lt"/>
                <a:cs typeface="+mn-lt"/>
              </a:rPr>
              <a:t>2</a:t>
            </a:r>
            <a:r>
              <a:rPr lang="de-CH" dirty="0">
                <a:ea typeface="+mn-lt"/>
                <a:cs typeface="+mn-lt"/>
              </a:rPr>
              <a:t>-Abgabe bei der Verwendung erneuerbarer Energien,</a:t>
            </a:r>
          </a:p>
          <a:p>
            <a:pPr marL="342900" indent="-342900">
              <a:lnSpc>
                <a:spcPct val="100000"/>
              </a:lnSpc>
              <a:spcAft>
                <a:spcPts val="600"/>
              </a:spcAft>
              <a:buClr>
                <a:schemeClr val="accent2"/>
              </a:buClr>
              <a:buChar char="•"/>
            </a:pPr>
            <a:r>
              <a:rPr lang="de-CH" dirty="0">
                <a:ea typeface="+mn-lt"/>
                <a:cs typeface="+mn-lt"/>
              </a:rPr>
              <a:t>reduzierte Energie- und Betriebskosten,</a:t>
            </a:r>
            <a:endParaRPr lang="de-CH" dirty="0"/>
          </a:p>
          <a:p>
            <a:pPr marL="342900" indent="-342900">
              <a:lnSpc>
                <a:spcPct val="100000"/>
              </a:lnSpc>
              <a:spcAft>
                <a:spcPts val="600"/>
              </a:spcAft>
              <a:buClr>
                <a:schemeClr val="accent2"/>
              </a:buClr>
              <a:buChar char="•"/>
            </a:pPr>
            <a:r>
              <a:rPr lang="de-CH" dirty="0">
                <a:ea typeface="+mn-lt"/>
                <a:cs typeface="+mn-lt"/>
              </a:rPr>
              <a:t>Förderbeiträge und Steuerabzüge,</a:t>
            </a:r>
            <a:endParaRPr lang="de-CH" dirty="0"/>
          </a:p>
          <a:p>
            <a:pPr marL="342900" indent="-342900">
              <a:lnSpc>
                <a:spcPct val="100000"/>
              </a:lnSpc>
              <a:spcAft>
                <a:spcPts val="600"/>
              </a:spcAft>
              <a:buClr>
                <a:schemeClr val="accent2"/>
              </a:buClr>
              <a:buChar char="•"/>
            </a:pPr>
            <a:r>
              <a:rPr lang="de-CH" dirty="0">
                <a:ea typeface="+mn-lt"/>
                <a:cs typeface="+mn-lt"/>
              </a:rPr>
              <a:t>grössere Unabhängigkeit gegenüber Energiepreisschwankungen durch die Verwendung einheimischer erneuerbarer Energien,</a:t>
            </a:r>
            <a:endParaRPr lang="de-CH" dirty="0"/>
          </a:p>
          <a:p>
            <a:pPr marL="342900" indent="-342900">
              <a:lnSpc>
                <a:spcPct val="100000"/>
              </a:lnSpc>
              <a:spcAft>
                <a:spcPts val="600"/>
              </a:spcAft>
              <a:buClr>
                <a:schemeClr val="accent2"/>
              </a:buClr>
              <a:buChar char="•"/>
            </a:pPr>
            <a:r>
              <a:rPr lang="de-CH" dirty="0">
                <a:ea typeface="+mn-lt"/>
                <a:cs typeface="+mn-lt"/>
              </a:rPr>
              <a:t>Erhalt oder Erhöhung des Gebäudewertes.</a:t>
            </a:r>
            <a:endParaRPr lang="de-CH" dirty="0"/>
          </a:p>
          <a:p>
            <a:pPr>
              <a:lnSpc>
                <a:spcPct val="100000"/>
              </a:lnSpc>
              <a:spcAft>
                <a:spcPts val="600"/>
              </a:spcAft>
              <a:buClr>
                <a:schemeClr val="accent1"/>
              </a:buClr>
            </a:pPr>
            <a:endParaRPr lang="de-CH" dirty="0"/>
          </a:p>
          <a:p>
            <a:pPr marL="623888">
              <a:lnSpc>
                <a:spcPct val="100000"/>
              </a:lnSpc>
              <a:spcAft>
                <a:spcPts val="600"/>
              </a:spcAft>
            </a:pPr>
            <a:r>
              <a:rPr lang="de-CH" dirty="0">
                <a:solidFill>
                  <a:schemeClr val="accent2"/>
                </a:solidFill>
              </a:rPr>
              <a:t>Aussagekräftig ist nur eine Gesamtbetrachtung der Kosten für Anschaffung, Energie, Betrieb und Wartung einer Heizung über den Lebenszyklus von 20 Jahren!</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9566721" cy="555088"/>
          </a:xfrm>
        </p:spPr>
        <p:txBody>
          <a:bodyPr/>
          <a:lstStyle/>
          <a:p>
            <a:r>
              <a:rPr lang="de-CH" dirty="0"/>
              <a:t>Rechnen Sie richtig – die </a:t>
            </a:r>
            <a:r>
              <a:rPr lang="de-CH" dirty="0" err="1"/>
              <a:t>GesamtKosten</a:t>
            </a:r>
            <a:endParaRPr lang="de-CH" dirty="0"/>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37434929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36</a:t>
            </a:fld>
            <a:endParaRPr lang="de-CH" dirty="0"/>
          </a:p>
        </p:txBody>
      </p:sp>
      <p:sp>
        <p:nvSpPr>
          <p:cNvPr id="4" name="Titel 3"/>
          <p:cNvSpPr>
            <a:spLocks noGrp="1"/>
          </p:cNvSpPr>
          <p:nvPr>
            <p:ph type="title"/>
          </p:nvPr>
        </p:nvSpPr>
        <p:spPr>
          <a:xfrm>
            <a:off x="630393" y="636438"/>
            <a:ext cx="4128823" cy="555088"/>
          </a:xfrm>
        </p:spPr>
        <p:txBody>
          <a:bodyPr/>
          <a:lstStyle/>
          <a:p>
            <a:r>
              <a:rPr lang="de-CH" dirty="0"/>
              <a:t>Kostenfaktoren</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de-DE" b="1" dirty="0"/>
              <a:t>Energiekosten</a:t>
            </a:r>
            <a:r>
              <a:rPr lang="de-DE" dirty="0"/>
              <a:t> </a:t>
            </a:r>
          </a:p>
          <a:p>
            <a:r>
              <a:rPr lang="de-DE" dirty="0"/>
              <a:t>für Heizöl, Gas, Strom etc.; entscheidend für die Gesamtkosten, Anteil wird jedoch häufig unterschätzt.</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1273359" y="3378181"/>
            <a:ext cx="3240341" cy="1661993"/>
          </a:xfrm>
          <a:prstGeom prst="rect">
            <a:avLst/>
          </a:prstGeom>
          <a:noFill/>
        </p:spPr>
        <p:txBody>
          <a:bodyPr wrap="square" lIns="0" tIns="0" rIns="0" bIns="0" rtlCol="0" anchor="t">
            <a:spAutoFit/>
          </a:bodyPr>
          <a:lstStyle/>
          <a:p>
            <a:r>
              <a:rPr lang="de-DE" b="1" dirty="0"/>
              <a:t>Investitionskosten</a:t>
            </a:r>
            <a:r>
              <a:rPr lang="de-DE" dirty="0"/>
              <a:t> </a:t>
            </a:r>
          </a:p>
          <a:p>
            <a:r>
              <a:rPr lang="de-CH" dirty="0">
                <a:sym typeface="Wingdings" panose="05000000000000000000" pitchFamily="2" charset="2"/>
              </a:rPr>
              <a:t>einmaliger Betrag für die Anschaffung des Heizsystems inkl. Montagekosten; </a:t>
            </a:r>
            <a:r>
              <a:rPr lang="de-DE" dirty="0"/>
              <a:t>werden </a:t>
            </a:r>
            <a:r>
              <a:rPr lang="de-DE" dirty="0" err="1"/>
              <a:t>anteilsmässig</a:t>
            </a:r>
            <a:r>
              <a:rPr lang="de-DE" dirty="0"/>
              <a:t> häufig überschätzt.</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176464" cy="1384995"/>
          </a:xfrm>
          <a:prstGeom prst="rect">
            <a:avLst/>
          </a:prstGeom>
          <a:noFill/>
        </p:spPr>
        <p:txBody>
          <a:bodyPr wrap="square" lIns="0" tIns="0" rIns="0" bIns="0" rtlCol="0" anchor="t">
            <a:spAutoFit/>
          </a:bodyPr>
          <a:lstStyle/>
          <a:p>
            <a:r>
              <a:rPr lang="de-DE" b="1" dirty="0"/>
              <a:t>Betriebs- und Unterhaltskosten</a:t>
            </a:r>
            <a:r>
              <a:rPr lang="de-DE" dirty="0"/>
              <a:t> </a:t>
            </a:r>
          </a:p>
          <a:p>
            <a:r>
              <a:rPr lang="de-CH" dirty="0">
                <a:sym typeface="Wingdings" panose="05000000000000000000" pitchFamily="2" charset="2"/>
              </a:rPr>
              <a:t>für Reparaturen, Wartung, Kaminprüfung und -reinigung; </a:t>
            </a:r>
            <a:r>
              <a:rPr lang="de-DE" dirty="0"/>
              <a:t>kleinster Anteil an den Gesamtkosten, sind aber nicht zu unterschätzen.</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de-DE" sz="1600" dirty="0"/>
              <a:t>Schematische Darstellung der Gesamtkosten über den Lebenszyklus einer Heizung</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012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11144782" cy="555088"/>
          </a:xfrm>
        </p:spPr>
        <p:txBody>
          <a:bodyPr/>
          <a:lstStyle/>
          <a:p>
            <a:r>
              <a:rPr lang="de-CH" dirty="0"/>
              <a:t>Jahresvergleich Heizsysteme Einfamilienhaus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5" y="5975341"/>
            <a:ext cx="925759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Heizkostenrechner und weitere Informationen auf </a:t>
            </a:r>
            <a:r>
              <a:rPr lang="de-DE" sz="1600" u="sng" dirty="0" err="1"/>
              <a:t>erneuerbarheizen.ch</a:t>
            </a:r>
            <a:endParaRPr lang="de-DE"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9846704" y="1700808"/>
            <a:ext cx="1278558" cy="738664"/>
          </a:xfrm>
          <a:prstGeom prst="rect">
            <a:avLst/>
          </a:prstGeom>
          <a:noFill/>
        </p:spPr>
        <p:txBody>
          <a:bodyPr wrap="square" lIns="0" tIns="0" rIns="0" bIns="0" rtlCol="0">
            <a:spAutoFit/>
          </a:bodyPr>
          <a:lstStyle/>
          <a:p>
            <a:r>
              <a:rPr lang="de-CH" sz="1600" dirty="0"/>
              <a:t>Beispiel mit 3000 Litern Ölverbrauch</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9757110" y="1731438"/>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37E227C6-B797-EBC2-BDAE-F47E9D7E489F}"/>
              </a:ext>
            </a:extLst>
          </p:cNvPr>
          <p:cNvPicPr>
            <a:picLocks noChangeAspect="1"/>
          </p:cNvPicPr>
          <p:nvPr/>
        </p:nvPicPr>
        <p:blipFill>
          <a:blip r:embed="rId5"/>
          <a:stretch>
            <a:fillRect/>
          </a:stretch>
        </p:blipFill>
        <p:spPr>
          <a:xfrm>
            <a:off x="2363701" y="1563418"/>
            <a:ext cx="7260687" cy="4264836"/>
          </a:xfrm>
          <a:prstGeom prst="rect">
            <a:avLst/>
          </a:prstGeom>
        </p:spPr>
      </p:pic>
      <p:sp>
        <p:nvSpPr>
          <p:cNvPr id="13" name="Rechteck 12">
            <a:extLst>
              <a:ext uri="{FF2B5EF4-FFF2-40B4-BE49-F238E27FC236}">
                <a16:creationId xmlns:a16="http://schemas.microsoft.com/office/drawing/2014/main" id="{B2805B62-9AC7-A15D-2831-BB0088773D22}"/>
              </a:ext>
            </a:extLst>
          </p:cNvPr>
          <p:cNvSpPr/>
          <p:nvPr/>
        </p:nvSpPr>
        <p:spPr>
          <a:xfrm>
            <a:off x="2359986" y="5157191"/>
            <a:ext cx="3657600" cy="669600"/>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1214640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30393" y="1844824"/>
            <a:ext cx="10938216" cy="4452465"/>
          </a:xfrm>
        </p:spPr>
        <p:txBody>
          <a:bodyPr vert="horz" lIns="0" tIns="0" rIns="0" bIns="0" rtlCol="0" anchor="t">
            <a:noAutofit/>
          </a:bodyPr>
          <a:lstStyle/>
          <a:p>
            <a:pPr>
              <a:lnSpc>
                <a:spcPct val="113000"/>
              </a:lnSpc>
            </a:pPr>
            <a:r>
              <a:rPr lang="de-CH" b="1" dirty="0"/>
              <a:t>Finanzierung Wärmeerzeugerersatz bei grossen Mehrfamilienhäusern</a:t>
            </a:r>
            <a:br>
              <a:rPr lang="de-CH" b="1" dirty="0"/>
            </a:br>
            <a:r>
              <a:rPr lang="de-CH" dirty="0"/>
              <a:t>Für Eigentümer von Mietobjekten gibt es grundsätzlich folgende Finanzierungsmöglichkeiten:</a:t>
            </a:r>
            <a:endParaRPr lang="en-US" dirty="0"/>
          </a:p>
          <a:p>
            <a:pPr marL="269875" lvl="1" indent="-263525">
              <a:lnSpc>
                <a:spcPct val="113000"/>
              </a:lnSpc>
              <a:buClr>
                <a:schemeClr val="accent2"/>
              </a:buClr>
              <a:buFont typeface="Arial" panose="020B0604020202020204" pitchFamily="34" charset="0"/>
              <a:buChar char="•"/>
            </a:pPr>
            <a:r>
              <a:rPr lang="de-CH" dirty="0"/>
              <a:t>Erhöhung der Hypothek oder Baukredit (Mindestanteil an Eigenmitteln)</a:t>
            </a:r>
            <a:endParaRPr lang="en-US" dirty="0"/>
          </a:p>
          <a:p>
            <a:pPr marL="269875" lvl="1" indent="-263525">
              <a:lnSpc>
                <a:spcPct val="113000"/>
              </a:lnSpc>
              <a:buClr>
                <a:schemeClr val="accent2"/>
              </a:buClr>
              <a:buFont typeface="Arial" panose="020B0604020202020204" pitchFamily="34" charset="0"/>
              <a:buChar char="•"/>
            </a:pPr>
            <a:r>
              <a:rPr lang="de-CH" dirty="0"/>
              <a:t>Eigenkapital (gespartes Geld) → üblicher Fall!</a:t>
            </a:r>
          </a:p>
          <a:p>
            <a:pPr marL="269875" lvl="1" indent="-263525">
              <a:lnSpc>
                <a:spcPct val="113000"/>
              </a:lnSpc>
              <a:buClr>
                <a:schemeClr val="accent2"/>
              </a:buClr>
              <a:buFont typeface="Arial" panose="020B0604020202020204" pitchFamily="34" charset="0"/>
              <a:buChar char="•"/>
            </a:pPr>
            <a:r>
              <a:rPr lang="de-CH" dirty="0"/>
              <a:t>Energiespar-</a:t>
            </a:r>
            <a:r>
              <a:rPr lang="de-CH" dirty="0" err="1"/>
              <a:t>Contracting</a:t>
            </a:r>
            <a:r>
              <a:rPr lang="de-CH" dirty="0"/>
              <a:t> </a:t>
            </a:r>
            <a:r>
              <a:rPr lang="en-US" dirty="0"/>
              <a:t>(</a:t>
            </a:r>
            <a:r>
              <a:rPr lang="en-US" dirty="0" err="1"/>
              <a:t>Investition</a:t>
            </a:r>
            <a:r>
              <a:rPr lang="en-US" dirty="0"/>
              <a:t> </a:t>
            </a:r>
            <a:r>
              <a:rPr lang="en-US" dirty="0" err="1"/>
              <a:t>durch</a:t>
            </a:r>
            <a:r>
              <a:rPr lang="en-US" dirty="0"/>
              <a:t> Contractor, </a:t>
            </a:r>
            <a:r>
              <a:rPr lang="en-US" dirty="0" err="1"/>
              <a:t>Abzahlung</a:t>
            </a:r>
            <a:r>
              <a:rPr lang="en-US" dirty="0"/>
              <a:t> </a:t>
            </a:r>
            <a:r>
              <a:rPr lang="en-US" dirty="0" err="1"/>
              <a:t>über</a:t>
            </a:r>
            <a:r>
              <a:rPr lang="en-US" dirty="0"/>
              <a:t> </a:t>
            </a:r>
            <a:r>
              <a:rPr lang="en-US" dirty="0" err="1"/>
              <a:t>Nebenkosten</a:t>
            </a:r>
            <a:r>
              <a:rPr lang="en-US" dirty="0"/>
              <a:t>)</a:t>
            </a:r>
          </a:p>
          <a:p>
            <a:endParaRPr lang="de-CH" sz="1100" b="1" dirty="0"/>
          </a:p>
          <a:p>
            <a:r>
              <a:rPr lang="de-CH" b="1" dirty="0"/>
              <a:t>Einsparung von Steuern: </a:t>
            </a:r>
            <a:r>
              <a:rPr lang="de-CH" dirty="0"/>
              <a:t>Investitionen können bei Liegenschaften im Privatvermögen direkt von den Steuern abgezogen werden</a:t>
            </a:r>
            <a:r>
              <a:rPr lang="de-DE" dirty="0"/>
              <a:t>.</a:t>
            </a:r>
          </a:p>
          <a:p>
            <a:r>
              <a:rPr lang="de-CH" b="1" dirty="0"/>
              <a:t>Erhöhung der Mieteinnahmen: </a:t>
            </a:r>
            <a:r>
              <a:rPr lang="de-CH" dirty="0"/>
              <a:t>50-70% der </a:t>
            </a:r>
            <a:r>
              <a:rPr lang="de-CH" dirty="0" err="1"/>
              <a:t>w</a:t>
            </a:r>
            <a:r>
              <a:rPr lang="de-DE" dirty="0" err="1"/>
              <a:t>ertvermehrenden</a:t>
            </a:r>
            <a:r>
              <a:rPr lang="de-DE" dirty="0"/>
              <a:t> Investitionen dürfen auf die Mietzinsen überwälzt werden</a:t>
            </a:r>
          </a:p>
          <a:p>
            <a:r>
              <a:rPr lang="de-DE" b="1" dirty="0"/>
              <a:t>Positive Wirkung</a:t>
            </a:r>
            <a:r>
              <a:rPr lang="de-DE" dirty="0"/>
              <a:t> auf den </a:t>
            </a:r>
            <a:r>
              <a:rPr lang="de-DE" b="1" dirty="0"/>
              <a:t>Wiederverkaufswert der Liegenschaft</a:t>
            </a:r>
            <a:r>
              <a:rPr lang="de-DE" dirty="0"/>
              <a:t> </a:t>
            </a:r>
            <a:endParaRPr lang="de-CH" dirty="0"/>
          </a:p>
        </p:txBody>
      </p:sp>
      <p:sp>
        <p:nvSpPr>
          <p:cNvPr id="3" name="Foliennummernplatzhalter 2"/>
          <p:cNvSpPr>
            <a:spLocks noGrp="1"/>
          </p:cNvSpPr>
          <p:nvPr>
            <p:ph type="sldNum" sz="quarter" idx="12"/>
          </p:nvPr>
        </p:nvSpPr>
        <p:spPr/>
        <p:txBody>
          <a:bodyPr/>
          <a:lstStyle/>
          <a:p>
            <a:fld id="{442AD375-037F-43D0-B059-5172DA06796A}" type="slidenum">
              <a:rPr lang="de-CH" smtClean="0"/>
              <a:pPr/>
              <a:t>38</a:t>
            </a:fld>
            <a:endParaRPr lang="de-CH" dirty="0"/>
          </a:p>
        </p:txBody>
      </p:sp>
      <p:sp>
        <p:nvSpPr>
          <p:cNvPr id="4" name="Titel 3"/>
          <p:cNvSpPr>
            <a:spLocks noGrp="1"/>
          </p:cNvSpPr>
          <p:nvPr>
            <p:ph type="title"/>
          </p:nvPr>
        </p:nvSpPr>
        <p:spPr>
          <a:xfrm>
            <a:off x="630393" y="636438"/>
            <a:ext cx="9878730" cy="555088"/>
          </a:xfrm>
        </p:spPr>
        <p:txBody>
          <a:bodyPr/>
          <a:lstStyle/>
          <a:p>
            <a:r>
              <a:rPr lang="de-CH" dirty="0"/>
              <a:t>Finanzierung Heizungsersatz Mietobjekt</a:t>
            </a:r>
          </a:p>
        </p:txBody>
      </p:sp>
    </p:spTree>
    <p:extLst>
      <p:ext uri="{BB962C8B-B14F-4D97-AF65-F5344CB8AC3E}">
        <p14:creationId xmlns:p14="http://schemas.microsoft.com/office/powerpoint/2010/main" val="11058831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7055" y="1844825"/>
            <a:ext cx="10941554" cy="3672408"/>
          </a:xfrm>
        </p:spPr>
        <p:txBody>
          <a:bodyPr/>
          <a:lstStyle/>
          <a:p>
            <a:pPr marL="265113" indent="-265113">
              <a:spcBef>
                <a:spcPts val="1000"/>
              </a:spcBef>
              <a:buClr>
                <a:schemeClr val="accent2"/>
              </a:buClr>
              <a:buFont typeface="Arial" panose="020B0604020202020204" pitchFamily="34" charset="0"/>
              <a:buChar char="•"/>
            </a:pPr>
            <a:r>
              <a:rPr lang="de-CH" dirty="0"/>
              <a:t>Erneuerungsfonds der Stockwerkeigentümerschaft (STWE)</a:t>
            </a:r>
            <a:endParaRPr lang="en-US" dirty="0"/>
          </a:p>
          <a:p>
            <a:pPr marL="285750" lvl="0" indent="-285750">
              <a:buClr>
                <a:schemeClr val="accent2"/>
              </a:buClr>
              <a:buFont typeface="Arial" panose="020B0604020202020204" pitchFamily="34" charset="0"/>
              <a:buChar char="•"/>
            </a:pPr>
            <a:r>
              <a:rPr lang="de-CH" dirty="0"/>
              <a:t>Gemeinschaft nimmt ein Darlehen auf </a:t>
            </a:r>
            <a:endParaRPr lang="en-US" dirty="0"/>
          </a:p>
          <a:p>
            <a:pPr marL="285750" lvl="0" indent="-285750">
              <a:buClr>
                <a:schemeClr val="accent2"/>
              </a:buClr>
              <a:buFont typeface="Arial" panose="020B0604020202020204" pitchFamily="34" charset="0"/>
              <a:buChar char="•"/>
            </a:pPr>
            <a:r>
              <a:rPr lang="de-CH" dirty="0"/>
              <a:t>Jeder Eigentümer finanziert direkt bzw. nimmt eine Hypothek auf </a:t>
            </a:r>
          </a:p>
          <a:p>
            <a:pPr marL="285750" lvl="0" indent="-285750">
              <a:buClr>
                <a:schemeClr val="accent2"/>
              </a:buClr>
              <a:buFont typeface="Arial" panose="020B0604020202020204" pitchFamily="34" charset="0"/>
              <a:buChar char="•"/>
            </a:pPr>
            <a:r>
              <a:rPr lang="en-US" dirty="0"/>
              <a:t>Anlage-Contracting (</a:t>
            </a:r>
            <a:r>
              <a:rPr lang="en-US" dirty="0" err="1"/>
              <a:t>Investition</a:t>
            </a:r>
            <a:r>
              <a:rPr lang="en-US" dirty="0"/>
              <a:t> </a:t>
            </a:r>
            <a:r>
              <a:rPr lang="en-US" dirty="0" err="1"/>
              <a:t>durch</a:t>
            </a:r>
            <a:r>
              <a:rPr lang="en-US" dirty="0"/>
              <a:t> Contractor, </a:t>
            </a:r>
            <a:r>
              <a:rPr lang="en-US" dirty="0" err="1"/>
              <a:t>Abzahlung</a:t>
            </a:r>
            <a:r>
              <a:rPr lang="en-US" dirty="0"/>
              <a:t> </a:t>
            </a:r>
            <a:r>
              <a:rPr lang="en-US" dirty="0" err="1"/>
              <a:t>über</a:t>
            </a:r>
            <a:r>
              <a:rPr lang="en-US" dirty="0"/>
              <a:t> </a:t>
            </a:r>
            <a:r>
              <a:rPr lang="en-US" dirty="0" err="1"/>
              <a:t>Wärmepreis</a:t>
            </a:r>
            <a:r>
              <a:rPr lang="en-US" dirty="0"/>
              <a:t>)</a:t>
            </a:r>
          </a:p>
          <a:p>
            <a:endParaRPr lang="de-CH" sz="1000" b="1" dirty="0"/>
          </a:p>
          <a:p>
            <a:r>
              <a:rPr lang="de-CH" b="1" dirty="0"/>
              <a:t>Investitionen</a:t>
            </a:r>
            <a:r>
              <a:rPr lang="de-CH" dirty="0"/>
              <a:t> in Unterhalt und Energiespar-Massnahmen (z.B. Ersatz Wärmeerzeugung) können </a:t>
            </a:r>
            <a:r>
              <a:rPr lang="de-CH" b="1" dirty="0"/>
              <a:t>von den Steuern abgezogen</a:t>
            </a:r>
            <a:r>
              <a:rPr lang="de-CH" dirty="0"/>
              <a:t> werden. </a:t>
            </a:r>
            <a:r>
              <a:rPr lang="de-CH" b="1" dirty="0"/>
              <a:t>Einzahlungen in Erneuerungsfonds sind ebenfalls abzugsberechtigt</a:t>
            </a:r>
            <a:r>
              <a:rPr lang="de-CH" dirty="0"/>
              <a:t>, Ausgaben aus dem Erneuerungsfond jedoch nicht.</a:t>
            </a:r>
          </a:p>
          <a:p>
            <a:endParaRPr lang="de-CH" dirty="0"/>
          </a:p>
          <a:p>
            <a:r>
              <a:rPr lang="de-DE" dirty="0">
                <a:solidFill>
                  <a:srgbClr val="000000"/>
                </a:solidFill>
                <a:latin typeface="Arial" panose="020B0604020202020204" pitchFamily="34" charset="0"/>
              </a:rPr>
              <a:t>Professionelle Verwalter sorgen dafür, dass die </a:t>
            </a:r>
            <a:r>
              <a:rPr lang="de-DE" b="1" dirty="0">
                <a:solidFill>
                  <a:srgbClr val="000000"/>
                </a:solidFill>
                <a:latin typeface="Arial" panose="020B0604020202020204" pitchFamily="34" charset="0"/>
              </a:rPr>
              <a:t>Liegenschaft zukunftstauglich bleibt</a:t>
            </a:r>
            <a:r>
              <a:rPr lang="de-DE" dirty="0">
                <a:solidFill>
                  <a:srgbClr val="000000"/>
                </a:solidFill>
                <a:latin typeface="Arial" panose="020B0604020202020204" pitchFamily="34" charset="0"/>
              </a:rPr>
              <a:t> und deren Wert erhalten bleibt. </a:t>
            </a:r>
          </a:p>
        </p:txBody>
      </p:sp>
      <p:sp>
        <p:nvSpPr>
          <p:cNvPr id="3" name="Foliennummernplatzhalter 2"/>
          <p:cNvSpPr>
            <a:spLocks noGrp="1"/>
          </p:cNvSpPr>
          <p:nvPr>
            <p:ph type="sldNum" sz="quarter" idx="12"/>
          </p:nvPr>
        </p:nvSpPr>
        <p:spPr/>
        <p:txBody>
          <a:bodyPr/>
          <a:lstStyle/>
          <a:p>
            <a:fld id="{442AD375-037F-43D0-B059-5172DA06796A}" type="slidenum">
              <a:rPr lang="de-CH" smtClean="0"/>
              <a:pPr/>
              <a:t>39</a:t>
            </a:fld>
            <a:endParaRPr lang="de-CH" dirty="0"/>
          </a:p>
        </p:txBody>
      </p:sp>
      <p:sp>
        <p:nvSpPr>
          <p:cNvPr id="4" name="Titel 3"/>
          <p:cNvSpPr>
            <a:spLocks noGrp="1"/>
          </p:cNvSpPr>
          <p:nvPr>
            <p:ph type="title"/>
          </p:nvPr>
        </p:nvSpPr>
        <p:spPr>
          <a:xfrm>
            <a:off x="630393" y="636438"/>
            <a:ext cx="8453276" cy="555088"/>
          </a:xfrm>
        </p:spPr>
        <p:txBody>
          <a:bodyPr/>
          <a:lstStyle/>
          <a:p>
            <a:r>
              <a:rPr lang="de-CH" dirty="0"/>
              <a:t>Finanzierung Heizungsersatz STWE</a:t>
            </a:r>
          </a:p>
        </p:txBody>
      </p:sp>
    </p:spTree>
    <p:extLst>
      <p:ext uri="{BB962C8B-B14F-4D97-AF65-F5344CB8AC3E}">
        <p14:creationId xmlns:p14="http://schemas.microsoft.com/office/powerpoint/2010/main" val="305141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03635"/>
            <a:ext cx="289511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Wohngebäude sind noch fossil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8" name="Oval 27">
            <a:extLst>
              <a:ext uri="{FF2B5EF4-FFF2-40B4-BE49-F238E27FC236}">
                <a16:creationId xmlns:a16="http://schemas.microsoft.com/office/drawing/2014/main" id="{FEF02F88-61F6-3E46-A766-0D9278566299}"/>
              </a:ext>
            </a:extLst>
          </p:cNvPr>
          <p:cNvSpPr/>
          <p:nvPr/>
        </p:nvSpPr>
        <p:spPr>
          <a:xfrm>
            <a:off x="7752184" y="4325284"/>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2000" dirty="0">
                <a:solidFill>
                  <a:srgbClr val="15934C"/>
                </a:solidFill>
              </a:rPr>
              <a:t> </a:t>
            </a:r>
            <a:r>
              <a:rPr lang="de-CH" sz="6000" dirty="0">
                <a:solidFill>
                  <a:srgbClr val="15934C"/>
                </a:solidFill>
              </a:rPr>
              <a:t>900’000</a:t>
            </a:r>
            <a:endParaRPr lang="de-DE" sz="6000" dirty="0">
              <a:solidFill>
                <a:srgbClr val="15934C"/>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de-CH" sz="3600" dirty="0">
                <a:solidFill>
                  <a:schemeClr val="accent1"/>
                </a:solidFill>
              </a:rPr>
              <a:t>D.h.</a:t>
            </a:r>
            <a:r>
              <a:rPr lang="de-CH" sz="1200" dirty="0">
                <a:solidFill>
                  <a:schemeClr val="accent1"/>
                </a:solidFill>
              </a:rPr>
              <a:t> </a:t>
            </a:r>
            <a:br>
              <a:rPr lang="de-CH" sz="1200" dirty="0">
                <a:solidFill>
                  <a:schemeClr val="accent1"/>
                </a:solidFill>
              </a:rPr>
            </a:br>
            <a:r>
              <a:rPr lang="de-CH" sz="6600" dirty="0">
                <a:solidFill>
                  <a:schemeClr val="accent1"/>
                </a:solidFill>
              </a:rPr>
              <a:t>30’000</a:t>
            </a:r>
            <a:endParaRPr lang="de-DE" sz="6600" dirty="0">
              <a:solidFill>
                <a:schemeClr val="accent1"/>
              </a:solidFill>
            </a:endParaRP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249926" cy="615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lvl="0">
              <a:defRPr/>
            </a:pPr>
            <a:r>
              <a:rPr lang="de-CH" sz="2000" dirty="0">
                <a:solidFill>
                  <a:srgbClr val="3F4444"/>
                </a:solidFill>
              </a:rPr>
              <a:t>Heizungen jährlich sind bis 2050 auf erneuerbare Energien umzustellen.</a:t>
            </a:r>
          </a:p>
        </p:txBody>
      </p:sp>
    </p:spTree>
    <p:extLst>
      <p:ext uri="{BB962C8B-B14F-4D97-AF65-F5344CB8AC3E}">
        <p14:creationId xmlns:p14="http://schemas.microsoft.com/office/powerpoint/2010/main" val="656596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145127" cy="585866"/>
          </a:xfrm>
        </p:spPr>
        <p:txBody>
          <a:bodyPr/>
          <a:lstStyle/>
          <a:p>
            <a:r>
              <a:rPr lang="de-CH" dirty="0"/>
              <a:t>Fazit</a:t>
            </a:r>
          </a:p>
        </p:txBody>
      </p:sp>
      <p:sp>
        <p:nvSpPr>
          <p:cNvPr id="3" name="Untertitel 2"/>
          <p:cNvSpPr>
            <a:spLocks noGrp="1"/>
          </p:cNvSpPr>
          <p:nvPr>
            <p:ph sz="half" idx="1"/>
          </p:nvPr>
        </p:nvSpPr>
        <p:spPr>
          <a:xfrm>
            <a:off x="627054" y="2996952"/>
            <a:ext cx="6117018" cy="2792365"/>
          </a:xfrm>
        </p:spPr>
        <p:txBody>
          <a:bodyPr>
            <a:noAutofit/>
          </a:bodyPr>
          <a:lstStyle/>
          <a:p>
            <a:pPr algn="l"/>
            <a:r>
              <a:rPr lang="de-CH" sz="2400" dirty="0"/>
              <a:t>Erneuerbar heizen ist wirtschaftlich und ökologisch vorteilhafter als fossile Heizsysteme und Elektrodirektheizungen – </a:t>
            </a:r>
          </a:p>
          <a:p>
            <a:pPr algn="l"/>
            <a:r>
              <a:rPr lang="de-CH" sz="2400" dirty="0"/>
              <a:t>und das vom ersten Tag an!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7067734" y="4366"/>
            <a:ext cx="5124266" cy="6849267"/>
          </a:xfrm>
        </p:spPr>
      </p:pic>
    </p:spTree>
    <p:extLst>
      <p:ext uri="{BB962C8B-B14F-4D97-AF65-F5344CB8AC3E}">
        <p14:creationId xmlns:p14="http://schemas.microsoft.com/office/powerpoint/2010/main" val="28743980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1	Planen Sie voraus!</a:t>
            </a:r>
            <a:endParaRPr lang="de-CH" dirty="0">
              <a:solidFill>
                <a:schemeClr val="accent2"/>
              </a:solidFill>
              <a:cs typeface="Arial"/>
            </a:endParaRPr>
          </a:p>
          <a:p>
            <a:pPr marL="314325">
              <a:spcAft>
                <a:spcPts val="600"/>
              </a:spcAft>
              <a:tabLst>
                <a:tab pos="307975" algn="l"/>
              </a:tabLst>
            </a:pPr>
            <a:r>
              <a:rPr lang="de-CH" dirty="0"/>
              <a:t>Wenn Ihre bestehende Heizung 10-jährig oder älter ist, sollten Sie jetzt über einen Ersatz nachdenken. </a:t>
            </a:r>
          </a:p>
          <a:p>
            <a:pPr marL="314325" indent="-307975">
              <a:tabLst>
                <a:tab pos="307975" algn="l"/>
              </a:tabLst>
            </a:pPr>
            <a:r>
              <a:rPr lang="de-CH" dirty="0">
                <a:solidFill>
                  <a:schemeClr val="accent2"/>
                </a:solidFill>
              </a:rPr>
              <a:t>2	Impulsberater/in beiziehen</a:t>
            </a:r>
          </a:p>
          <a:p>
            <a:pPr marL="314325">
              <a:spcAft>
                <a:spcPts val="600"/>
              </a:spcAft>
              <a:tabLst>
                <a:tab pos="307975" algn="l"/>
              </a:tabLst>
            </a:pPr>
            <a:r>
              <a:rPr lang="de-CH" dirty="0"/>
              <a:t>Lassen Sie sich von Ihrer Impulsberaterin oder Ihrem Impulsberater aufzeigen, welche erneuerbaren Heizsysteme bei Ihrem Gebäude in Frage kommen und was diese kosten.</a:t>
            </a:r>
          </a:p>
          <a:p>
            <a:pPr marL="314325" indent="-307975">
              <a:tabLst>
                <a:tab pos="307975" algn="l"/>
              </a:tabLst>
            </a:pPr>
            <a:r>
              <a:rPr lang="de-CH" dirty="0">
                <a:solidFill>
                  <a:schemeClr val="accent2"/>
                </a:solidFill>
              </a:rPr>
              <a:t>3	Rechnen Sie richtig!</a:t>
            </a:r>
          </a:p>
          <a:p>
            <a:pPr marL="314325">
              <a:spcAft>
                <a:spcPts val="600"/>
              </a:spcAft>
              <a:tabLst>
                <a:tab pos="307975" algn="l"/>
              </a:tabLst>
            </a:pPr>
            <a:r>
              <a:rPr lang="de-CH" dirty="0"/>
              <a:t>Berücksichtigen Sie nicht nur die einmaligen Investitionskosten, sondern auch die voraussichtlichen Betriebskosten über die ganze Lebensdauer von durchschnittlich 20 Jahren und die Förderbeiträge. Berücksichtigen Sie zusätzlich auch mögliche Steuerabzüge.</a:t>
            </a:r>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41</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8343160" cy="585866"/>
          </a:xfrm>
        </p:spPr>
        <p:txBody>
          <a:bodyPr/>
          <a:lstStyle/>
          <a:p>
            <a:r>
              <a:rPr lang="de-CH" dirty="0"/>
              <a:t>Die 7 Schritte beim Heizungsersatz</a:t>
            </a:r>
            <a:endParaRPr lang="de-DE" dirty="0"/>
          </a:p>
        </p:txBody>
      </p:sp>
    </p:spTree>
    <p:extLst>
      <p:ext uri="{BB962C8B-B14F-4D97-AF65-F5344CB8AC3E}">
        <p14:creationId xmlns:p14="http://schemas.microsoft.com/office/powerpoint/2010/main" val="17352357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4	Offerten einholen und vergleichen</a:t>
            </a:r>
          </a:p>
          <a:p>
            <a:pPr marL="314325" indent="-307975">
              <a:spcAft>
                <a:spcPts val="600"/>
              </a:spcAft>
              <a:tabLst>
                <a:tab pos="307975" algn="l"/>
              </a:tabLst>
            </a:pPr>
            <a:r>
              <a:rPr lang="de-CH" dirty="0"/>
              <a:t>	Holen Sie für dieses Heizsystem zwei bis drei Offerten von verschiedenen Heizungsinstallateuren ein.</a:t>
            </a:r>
          </a:p>
          <a:p>
            <a:pPr marL="314325" indent="-307975">
              <a:tabLst>
                <a:tab pos="307975" algn="l"/>
              </a:tabLst>
            </a:pPr>
            <a:r>
              <a:rPr lang="de-CH" dirty="0">
                <a:solidFill>
                  <a:schemeClr val="accent2"/>
                </a:solidFill>
              </a:rPr>
              <a:t>5	Behörden informieren</a:t>
            </a:r>
          </a:p>
          <a:p>
            <a:pPr marL="314325" indent="-307975">
              <a:spcAft>
                <a:spcPts val="600"/>
              </a:spcAft>
              <a:tabLst>
                <a:tab pos="307975" algn="l"/>
              </a:tabLst>
            </a:pPr>
            <a:r>
              <a:rPr lang="de-CH" dirty="0"/>
              <a:t>	Beim Ersatz Ihrer Heizung ist in vielen Fällen (je nach Technologie und Standort) eine Baubewilligung Ihrer Gemeinde notwendig.</a:t>
            </a:r>
          </a:p>
          <a:p>
            <a:pPr marL="314325" indent="-307975">
              <a:tabLst>
                <a:tab pos="307975" algn="l"/>
              </a:tabLst>
            </a:pPr>
            <a:r>
              <a:rPr lang="de-CH" dirty="0">
                <a:solidFill>
                  <a:schemeClr val="accent2"/>
                </a:solidFill>
              </a:rPr>
              <a:t>6	Fördergelder beantragen</a:t>
            </a:r>
          </a:p>
          <a:p>
            <a:pPr marL="314325">
              <a:tabLst>
                <a:tab pos="307975" algn="l"/>
              </a:tabLst>
            </a:pPr>
            <a:r>
              <a:rPr lang="de-CH" dirty="0"/>
              <a:t>Beantragen Sie Förderbeiträge jetzt – also noch vor Baubeginn – und lassen Sie diese bestätigen!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42</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Tree>
    <p:extLst>
      <p:ext uri="{BB962C8B-B14F-4D97-AF65-F5344CB8AC3E}">
        <p14:creationId xmlns:p14="http://schemas.microsoft.com/office/powerpoint/2010/main" val="23076322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de-CH" dirty="0">
                <a:solidFill>
                  <a:schemeClr val="accent2"/>
                </a:solidFill>
              </a:rPr>
              <a:t>7	Heizung ersetzen</a:t>
            </a:r>
            <a:endParaRPr lang="de-CH" dirty="0">
              <a:solidFill>
                <a:schemeClr val="accent2"/>
              </a:solidFill>
              <a:sym typeface="Wingdings" panose="05000000000000000000" pitchFamily="2" charset="2"/>
            </a:endParaRPr>
          </a:p>
          <a:p>
            <a:pPr marL="581025" indent="-266700">
              <a:spcAft>
                <a:spcPts val="600"/>
              </a:spcAft>
              <a:buClr>
                <a:srgbClr val="15934C"/>
              </a:buClr>
              <a:buFont typeface="Arial" panose="020B0604020202020204" pitchFamily="34" charset="0"/>
              <a:buChar char="•"/>
              <a:tabLst>
                <a:tab pos="307975" algn="l"/>
              </a:tabLst>
            </a:pPr>
            <a:r>
              <a:rPr lang="de-CH" dirty="0"/>
              <a:t>Nach dem Ausarbeiten der Werkverträge mit den Handwerkern kann der Umbau losgehen.</a:t>
            </a:r>
          </a:p>
          <a:p>
            <a:pPr marL="581025" indent="-266700">
              <a:spcAft>
                <a:spcPts val="600"/>
              </a:spcAft>
              <a:buClr>
                <a:srgbClr val="15934C"/>
              </a:buClr>
              <a:buFont typeface="Arial" panose="020B0604020202020204" pitchFamily="34" charset="0"/>
              <a:buChar char="•"/>
              <a:tabLst>
                <a:tab pos="307975" algn="l"/>
              </a:tabLst>
            </a:pPr>
            <a:r>
              <a:rPr lang="de-CH" dirty="0"/>
              <a:t>In der Regel sind die Arbeiten je nach Umfang innerhalb weniger Wochen abgeschlossen. Während dem Umbau kann eine Hilfsheizung Wärme und Warmwasser liefern. </a:t>
            </a:r>
          </a:p>
          <a:p>
            <a:pPr marL="581025" indent="-266700">
              <a:spcAft>
                <a:spcPts val="600"/>
              </a:spcAft>
              <a:buClr>
                <a:srgbClr val="15934C"/>
              </a:buClr>
              <a:buFont typeface="Arial" panose="020B0604020202020204" pitchFamily="34" charset="0"/>
              <a:buChar char="•"/>
              <a:tabLst>
                <a:tab pos="307975" algn="l"/>
              </a:tabLst>
            </a:pPr>
            <a:r>
              <a:rPr lang="de-CH" dirty="0"/>
              <a:t>Nach dem Umbau können Sie beim Kanton die Auszahlung der Förderbeiträge beantragen.</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43</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444230" cy="555088"/>
          </a:xfrm>
        </p:spPr>
        <p:txBody>
          <a:bodyPr/>
          <a:lstStyle/>
          <a:p>
            <a:r>
              <a:rPr lang="de-CH" dirty="0"/>
              <a:t>Zusammenfassung</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de-CH" sz="2000" dirty="0">
                <a:latin typeface="+mn-lt"/>
              </a:rPr>
              <a:t>Ein Wechsel auf erneuerbare Energien hat viele Vorteile:</a:t>
            </a:r>
          </a:p>
          <a:p>
            <a:pPr marL="846138">
              <a:spcBef>
                <a:spcPts val="0"/>
              </a:spcBef>
              <a:spcAft>
                <a:spcPts val="1800"/>
              </a:spcAft>
              <a:buClr>
                <a:schemeClr val="accent1"/>
              </a:buClr>
              <a:buNone/>
              <a:defRPr/>
            </a:pPr>
            <a:r>
              <a:rPr lang="de-CH" sz="2000" dirty="0"/>
              <a:t>kein CO</a:t>
            </a:r>
            <a:r>
              <a:rPr lang="de-CH" sz="2000" baseline="-25000" dirty="0"/>
              <a:t>2</a:t>
            </a:r>
            <a:r>
              <a:rPr lang="de-CH" sz="2000" dirty="0"/>
              <a:t>-Ausstoss mehr: keine CO</a:t>
            </a:r>
            <a:r>
              <a:rPr lang="de-CH" sz="2000" baseline="-25000" dirty="0"/>
              <a:t>2</a:t>
            </a:r>
            <a:r>
              <a:rPr lang="de-CH" sz="2000" dirty="0"/>
              <a:t>-Abgabe → erheblich </a:t>
            </a:r>
            <a:r>
              <a:rPr lang="de-CH" sz="2000" b="1" dirty="0"/>
              <a:t>tiefere Energiekosten</a:t>
            </a:r>
          </a:p>
          <a:p>
            <a:pPr marL="846138">
              <a:spcBef>
                <a:spcPts val="0"/>
              </a:spcBef>
              <a:spcAft>
                <a:spcPts val="1800"/>
              </a:spcAft>
              <a:buClr>
                <a:schemeClr val="accent1"/>
              </a:buClr>
              <a:buNone/>
              <a:defRPr/>
            </a:pPr>
            <a:r>
              <a:rPr lang="de-CH" sz="2000" b="1" dirty="0"/>
              <a:t>ist bezahlbar</a:t>
            </a:r>
            <a:r>
              <a:rPr lang="de-CH" sz="2000" dirty="0"/>
              <a:t>: gezielte finanzielle Förderung durch Bund und Kantone </a:t>
            </a:r>
            <a:br>
              <a:rPr lang="de-CH" sz="2000" dirty="0"/>
            </a:br>
            <a:r>
              <a:rPr lang="de-CH" sz="2000" dirty="0"/>
              <a:t>(Gebäudeprogramm, Steuerabzüge…).</a:t>
            </a:r>
          </a:p>
          <a:p>
            <a:pPr marL="846138">
              <a:spcBef>
                <a:spcPts val="0"/>
              </a:spcBef>
              <a:spcAft>
                <a:spcPts val="1800"/>
              </a:spcAft>
              <a:buClr>
                <a:schemeClr val="accent1"/>
              </a:buClr>
              <a:buNone/>
              <a:defRPr/>
            </a:pPr>
            <a:r>
              <a:rPr lang="de-CH" sz="2000" b="1" dirty="0"/>
              <a:t>tiefere Jahres-, Energie- und Betriebskosten</a:t>
            </a:r>
            <a:br>
              <a:rPr lang="de-CH" sz="2000" b="1" dirty="0"/>
            </a:br>
            <a:r>
              <a:rPr lang="de-CH" sz="2000" dirty="0">
                <a:hlinkClick r:id="rId2"/>
              </a:rPr>
              <a:t>www.erneuerbarheizen.ch/heizkostenrechner</a:t>
            </a:r>
            <a:endParaRPr lang="de-CH" sz="2000" dirty="0"/>
          </a:p>
          <a:p>
            <a:pPr marL="846138">
              <a:spcBef>
                <a:spcPts val="0"/>
              </a:spcBef>
              <a:spcAft>
                <a:spcPts val="1800"/>
              </a:spcAft>
              <a:buClr>
                <a:schemeClr val="accent1"/>
              </a:buClr>
              <a:buNone/>
              <a:defRPr/>
            </a:pPr>
            <a:r>
              <a:rPr lang="de-CH" sz="2000" dirty="0"/>
              <a:t>Gebäude mit erneuerbarer Heizung gewinnen an </a:t>
            </a:r>
            <a:r>
              <a:rPr lang="de-CH" sz="2000" b="1" dirty="0"/>
              <a:t>Marktwert</a:t>
            </a:r>
            <a:r>
              <a:rPr lang="de-CH" sz="2000" dirty="0"/>
              <a:t> </a:t>
            </a:r>
            <a:br>
              <a:rPr lang="de-CH" sz="2000" dirty="0"/>
            </a:br>
            <a:r>
              <a:rPr lang="de-CH" sz="2000" dirty="0"/>
              <a:t>(Mietwert und Verkaufswert)</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xmlns="" r:embed="rId10"/>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Weitere positive Effekte auf </a:t>
            </a:r>
            <a:br>
              <a:rPr lang="de-DE" sz="1600" dirty="0"/>
            </a:br>
            <a:r>
              <a:rPr lang="de-DE" sz="1600" u="sng" dirty="0" err="1"/>
              <a:t>erneuerbarheizen.ch</a:t>
            </a:r>
            <a:endParaRPr lang="de-DE"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xmlns=""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46</a:t>
            </a:fld>
            <a:endParaRPr lang="de-CH" dirty="0"/>
          </a:p>
        </p:txBody>
      </p:sp>
      <p:sp>
        <p:nvSpPr>
          <p:cNvPr id="4" name="Titel 3"/>
          <p:cNvSpPr>
            <a:spLocks noGrp="1"/>
          </p:cNvSpPr>
          <p:nvPr>
            <p:ph type="title"/>
          </p:nvPr>
        </p:nvSpPr>
        <p:spPr>
          <a:xfrm>
            <a:off x="630393" y="636438"/>
            <a:ext cx="6997749" cy="555088"/>
          </a:xfrm>
        </p:spPr>
        <p:txBody>
          <a:bodyPr/>
          <a:lstStyle/>
          <a:p>
            <a:r>
              <a:rPr lang="de-CH" dirty="0"/>
              <a:t>Kostenlose Impulsberatung </a:t>
            </a:r>
          </a:p>
        </p:txBody>
      </p:sp>
      <p:sp>
        <p:nvSpPr>
          <p:cNvPr id="6" name="Textfeld 5"/>
          <p:cNvSpPr txBox="1"/>
          <p:nvPr/>
        </p:nvSpPr>
        <p:spPr>
          <a:xfrm>
            <a:off x="623392" y="1844824"/>
            <a:ext cx="6113679" cy="3939540"/>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de-CH" dirty="0"/>
              <a:t>Für eine Beratung zu einem Heizungsersatz stehen Ihnen die Impulsberaterinnen und Impulsberater von «erneuerbar heizen» vor Ort zur Verfügung. </a:t>
            </a:r>
            <a:br>
              <a:rPr lang="de-CH" dirty="0"/>
            </a:br>
            <a:r>
              <a:rPr lang="de-CH" b="1" dirty="0"/>
              <a:t>Nutzen Sie gleich jetzt die Chance zur Terminvereinbarung für ein Beratungsgespräch.</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de-CH" dirty="0"/>
              <a:t>Oder vereinbaren Sie unter</a:t>
            </a:r>
          </a:p>
          <a:p>
            <a:pPr marL="268288">
              <a:spcAft>
                <a:spcPts val="1200"/>
              </a:spcAft>
              <a:buClr>
                <a:schemeClr val="accent2"/>
              </a:buClr>
            </a:pPr>
            <a:r>
              <a:rPr lang="de-CH" b="1" dirty="0">
                <a:hlinkClick r:id="rId3"/>
              </a:rPr>
              <a:t>www.erneuerbarheizen.ch/impulsberatung</a:t>
            </a:r>
            <a:r>
              <a:rPr lang="de-CH" b="1" dirty="0"/>
              <a:t> </a:t>
            </a:r>
          </a:p>
          <a:p>
            <a:pPr marL="268288">
              <a:spcAft>
                <a:spcPts val="1200"/>
              </a:spcAft>
              <a:buClr>
                <a:schemeClr val="accent2"/>
              </a:buClr>
            </a:pPr>
            <a:r>
              <a:rPr lang="de-CH" dirty="0"/>
              <a:t>einen Termin.</a:t>
            </a:r>
          </a:p>
          <a:p>
            <a:pPr marL="268288">
              <a:spcAft>
                <a:spcPts val="1200"/>
              </a:spcAft>
              <a:buClr>
                <a:schemeClr val="accent1"/>
              </a:buClr>
            </a:pPr>
            <a:endParaRPr lang="de-CH" dirty="0"/>
          </a:p>
          <a:p>
            <a:pPr marL="6350">
              <a:spcAft>
                <a:spcPts val="1200"/>
              </a:spcAft>
              <a:buClr>
                <a:schemeClr val="accent1"/>
              </a:buClr>
            </a:pPr>
            <a:r>
              <a:rPr lang="de-CH" b="1" dirty="0">
                <a:solidFill>
                  <a:schemeClr val="accent2"/>
                </a:solidFill>
              </a:rPr>
              <a:t>Wir freuen uns auf Sie und unterstützen Sie gerne beim Heizungsersatz!</a:t>
            </a:r>
          </a:p>
        </p:txBody>
      </p:sp>
    </p:spTree>
    <p:extLst>
      <p:ext uri="{BB962C8B-B14F-4D97-AF65-F5344CB8AC3E}">
        <p14:creationId xmlns:p14="http://schemas.microsoft.com/office/powerpoint/2010/main" val="4180950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2798843" cy="555088"/>
          </a:xfrm>
        </p:spPr>
        <p:txBody>
          <a:bodyPr/>
          <a:lstStyle/>
          <a:p>
            <a:r>
              <a:rPr lang="de-DE" dirty="0"/>
              <a:t>Vielen dank</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5757044"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2800" dirty="0">
                <a:solidFill>
                  <a:schemeClr val="bg1"/>
                </a:solidFill>
              </a:rPr>
              <a:t>für Ihre Unterstützung auf dem Weg zu einem CO</a:t>
            </a:r>
            <a:r>
              <a:rPr lang="de-CH" sz="2800" baseline="-25000" dirty="0">
                <a:solidFill>
                  <a:schemeClr val="bg1"/>
                </a:solidFill>
              </a:rPr>
              <a:t>2</a:t>
            </a:r>
            <a:r>
              <a:rPr lang="de-CH" sz="2800" dirty="0">
                <a:solidFill>
                  <a:schemeClr val="bg1"/>
                </a:solidFill>
              </a:rPr>
              <a:t>-freien Gebäudepark! </a:t>
            </a:r>
          </a:p>
        </p:txBody>
      </p:sp>
    </p:spTree>
    <p:extLst>
      <p:ext uri="{BB962C8B-B14F-4D97-AF65-F5344CB8AC3E}">
        <p14:creationId xmlns:p14="http://schemas.microsoft.com/office/powerpoint/2010/main" val="5568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1844824"/>
            <a:ext cx="10153128" cy="4452465"/>
          </a:xfrm>
        </p:spPr>
        <p:txBody>
          <a:bodyPr>
            <a:normAutofit/>
          </a:bodyPr>
          <a:lstStyle/>
          <a:p>
            <a:r>
              <a:rPr lang="de-CH" dirty="0"/>
              <a:t>Technologieneutrale Information vermitteln</a:t>
            </a:r>
          </a:p>
          <a:p>
            <a:endParaRPr lang="de-CH" dirty="0"/>
          </a:p>
          <a:p>
            <a:r>
              <a:rPr lang="de-CH" dirty="0"/>
              <a:t>Vermittlung korrekter Fakten zu Kosten, Aufwand und Wirkung</a:t>
            </a:r>
          </a:p>
          <a:p>
            <a:endParaRPr lang="de-CH" dirty="0"/>
          </a:p>
          <a:p>
            <a:r>
              <a:rPr lang="de-CH" dirty="0"/>
              <a:t>Gebäudebesitzer/innen zum Umstieg auf erneuerbare Energien animieren </a:t>
            </a:r>
          </a:p>
          <a:p>
            <a:endParaRPr lang="de-CH" dirty="0"/>
          </a:p>
          <a:p>
            <a:r>
              <a:rPr lang="de-CH" dirty="0"/>
              <a:t>Schnellere Reduktion des CO</a:t>
            </a:r>
            <a:r>
              <a:rPr lang="de-CH" baseline="-25000" dirty="0"/>
              <a:t>2</a:t>
            </a:r>
            <a:r>
              <a:rPr lang="de-CH" dirty="0"/>
              <a:t>-Ausstosses im Gebäudebereich</a:t>
            </a:r>
          </a:p>
          <a:p>
            <a:endParaRPr lang="de-CH" dirty="0"/>
          </a:p>
          <a:p>
            <a:r>
              <a:rPr lang="de-CH" dirty="0"/>
              <a:t>Optimale Lösungen dank individueller «Impulsberatung» zum Heizungsersatz</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062755" cy="555088"/>
          </a:xfrm>
        </p:spPr>
        <p:txBody>
          <a:bodyPr/>
          <a:lstStyle/>
          <a:p>
            <a:r>
              <a:rPr lang="de-DE" dirty="0"/>
              <a:t>Was wollen wir mit </a:t>
            </a:r>
            <a:r>
              <a:rPr lang="de-CH" dirty="0"/>
              <a:t>«</a:t>
            </a:r>
            <a:r>
              <a:rPr lang="de-DE" dirty="0"/>
              <a:t>erneuerbar heizen</a:t>
            </a:r>
            <a:r>
              <a:rPr lang="de-CH" dirty="0"/>
              <a:t>»?</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12341" y="1670388"/>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12341" y="2362092"/>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p:blipFill>
        <p:spPr>
          <a:xfrm>
            <a:off x="612341" y="3053796"/>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xmlns="" r:embed="rId10"/>
              </a:ext>
            </a:extLst>
          </a:blip>
          <a:stretch>
            <a:fillRect/>
          </a:stretch>
        </p:blipFill>
        <p:spPr>
          <a:xfrm>
            <a:off x="612341" y="3745500"/>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xmlns="" r:embed="rId12"/>
              </a:ext>
            </a:extLst>
          </a:blip>
          <a:stretch>
            <a:fillRect/>
          </a:stretch>
        </p:blipFill>
        <p:spPr>
          <a:xfrm>
            <a:off x="610503" y="4423327"/>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8858515" cy="555088"/>
          </a:xfrm>
        </p:spPr>
        <p:txBody>
          <a:bodyPr/>
          <a:lstStyle/>
          <a:p>
            <a:r>
              <a:rPr lang="de-CH" dirty="0" err="1"/>
              <a:t>VielfältigE</a:t>
            </a:r>
            <a:r>
              <a:rPr lang="de-CH" dirty="0"/>
              <a:t> und gezielte Information</a:t>
            </a:r>
          </a:p>
        </p:txBody>
      </p:sp>
      <p:sp>
        <p:nvSpPr>
          <p:cNvPr id="5" name="Foliennummernplatzhalter 4"/>
          <p:cNvSpPr>
            <a:spLocks noGrp="1"/>
          </p:cNvSpPr>
          <p:nvPr>
            <p:ph type="sldNum" sz="quarter" idx="12"/>
          </p:nvPr>
        </p:nvSpPr>
        <p:spPr/>
        <p:txBody>
          <a:bodyPr/>
          <a:lstStyle/>
          <a:p>
            <a:fld id="{442AD375-037F-43D0-B059-5172DA06796A}" type="slidenum">
              <a:rPr lang="de-CH" smtClean="0"/>
              <a:pPr/>
              <a:t>6</a:t>
            </a:fld>
            <a:endParaRPr lang="de-CH"/>
          </a:p>
        </p:txBody>
      </p:sp>
      <p:pic>
        <p:nvPicPr>
          <p:cNvPr id="23" name="Grafik 22">
            <a:extLst>
              <a:ext uri="{FF2B5EF4-FFF2-40B4-BE49-F238E27FC236}">
                <a16:creationId xmlns:a16="http://schemas.microsoft.com/office/drawing/2014/main" id="{7B275816-D40A-3847-B2F6-C10217CFAC10}"/>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tretch>
            <a:fillRect/>
          </a:stretch>
        </p:blipFill>
        <p:spPr>
          <a:xfrm>
            <a:off x="8068721" y="4367027"/>
            <a:ext cx="3271616" cy="1609843"/>
          </a:xfrm>
          <a:prstGeom prst="rect">
            <a:avLst/>
          </a:prstGeom>
          <a:ln>
            <a:solidFill>
              <a:schemeClr val="bg1">
                <a:lumMod val="85000"/>
              </a:schemeClr>
            </a:solidFill>
          </a:ln>
        </p:spPr>
      </p:pic>
      <p:pic>
        <p:nvPicPr>
          <p:cNvPr id="24" name="Grafik 23">
            <a:extLst>
              <a:ext uri="{FF2B5EF4-FFF2-40B4-BE49-F238E27FC236}">
                <a16:creationId xmlns:a16="http://schemas.microsoft.com/office/drawing/2014/main" id="{A4D2A64D-0CC2-0147-801F-BB6A5E08CB52}"/>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a:ext>
            </a:extLst>
          </a:blip>
          <a:srcRect/>
          <a:stretch/>
        </p:blipFill>
        <p:spPr>
          <a:xfrm>
            <a:off x="895379" y="4113565"/>
            <a:ext cx="2176285" cy="1863305"/>
          </a:xfrm>
          <a:prstGeom prst="rect">
            <a:avLst/>
          </a:prstGeom>
        </p:spPr>
      </p:pic>
      <p:sp>
        <p:nvSpPr>
          <p:cNvPr id="27" name="Textfeld 26">
            <a:extLst>
              <a:ext uri="{FF2B5EF4-FFF2-40B4-BE49-F238E27FC236}">
                <a16:creationId xmlns:a16="http://schemas.microsoft.com/office/drawing/2014/main" id="{9CE227C0-62C5-7343-A5D4-D121FDDECD77}"/>
              </a:ext>
            </a:extLst>
          </p:cNvPr>
          <p:cNvSpPr txBox="1"/>
          <p:nvPr/>
        </p:nvSpPr>
        <p:spPr>
          <a:xfrm>
            <a:off x="630393" y="1374673"/>
            <a:ext cx="3163687" cy="246221"/>
          </a:xfrm>
          <a:prstGeom prst="rect">
            <a:avLst/>
          </a:prstGeom>
          <a:noFill/>
        </p:spPr>
        <p:txBody>
          <a:bodyPr wrap="none" lIns="0" tIns="0" rIns="0" bIns="0" rtlCol="0">
            <a:spAutoFit/>
          </a:bodyPr>
          <a:lstStyle/>
          <a:p>
            <a:r>
              <a:rPr lang="de-DE" sz="1600" dirty="0">
                <a:solidFill>
                  <a:schemeClr val="accent2"/>
                </a:solidFill>
              </a:rPr>
              <a:t>Website </a:t>
            </a:r>
            <a:r>
              <a:rPr lang="de-DE" sz="1600" dirty="0" err="1">
                <a:solidFill>
                  <a:schemeClr val="accent2"/>
                </a:solidFill>
              </a:rPr>
              <a:t>www.erneuerbarheizen.ch</a:t>
            </a:r>
            <a:endParaRPr lang="de-DE" sz="1600" dirty="0">
              <a:solidFill>
                <a:schemeClr val="accent2"/>
              </a:solidFill>
            </a:endParaRPr>
          </a:p>
        </p:txBody>
      </p:sp>
      <p:pic>
        <p:nvPicPr>
          <p:cNvPr id="22" name="Grafik 21">
            <a:extLst>
              <a:ext uri="{FF2B5EF4-FFF2-40B4-BE49-F238E27FC236}">
                <a16:creationId xmlns:a16="http://schemas.microsoft.com/office/drawing/2014/main" id="{7B7C79DE-77CB-8042-8DB1-2CF420ADF97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16358" y="1723081"/>
            <a:ext cx="1731545" cy="2450357"/>
          </a:xfrm>
          <a:prstGeom prst="rect">
            <a:avLst/>
          </a:prstGeom>
          <a:solidFill>
            <a:schemeClr val="bg1"/>
          </a:solidFill>
          <a:ln>
            <a:solidFill>
              <a:schemeClr val="bg2"/>
            </a:solidFill>
          </a:ln>
        </p:spPr>
      </p:pic>
      <p:pic>
        <p:nvPicPr>
          <p:cNvPr id="20" name="Grafik 19">
            <a:extLst>
              <a:ext uri="{FF2B5EF4-FFF2-40B4-BE49-F238E27FC236}">
                <a16:creationId xmlns:a16="http://schemas.microsoft.com/office/drawing/2014/main" id="{323BA04F-1912-474B-BABE-3E3335DE54A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39722" y="1646282"/>
            <a:ext cx="1731545" cy="2450357"/>
          </a:xfrm>
          <a:prstGeom prst="rect">
            <a:avLst/>
          </a:prstGeom>
          <a:solidFill>
            <a:schemeClr val="bg1"/>
          </a:solidFill>
          <a:ln>
            <a:solidFill>
              <a:schemeClr val="bg2"/>
            </a:solidFill>
          </a:ln>
        </p:spPr>
      </p:pic>
      <p:sp>
        <p:nvSpPr>
          <p:cNvPr id="28" name="Textfeld 27">
            <a:extLst>
              <a:ext uri="{FF2B5EF4-FFF2-40B4-BE49-F238E27FC236}">
                <a16:creationId xmlns:a16="http://schemas.microsoft.com/office/drawing/2014/main" id="{38C4C637-7509-4E49-8BBD-776EA17118B1}"/>
              </a:ext>
            </a:extLst>
          </p:cNvPr>
          <p:cNvSpPr txBox="1"/>
          <p:nvPr/>
        </p:nvSpPr>
        <p:spPr>
          <a:xfrm>
            <a:off x="8039722" y="1374751"/>
            <a:ext cx="3456384" cy="246221"/>
          </a:xfrm>
          <a:prstGeom prst="rect">
            <a:avLst/>
          </a:prstGeom>
          <a:noFill/>
        </p:spPr>
        <p:txBody>
          <a:bodyPr wrap="square" lIns="0" tIns="0" rIns="0" bIns="0" rtlCol="0">
            <a:spAutoFit/>
          </a:bodyPr>
          <a:lstStyle/>
          <a:p>
            <a:r>
              <a:rPr lang="de-DE" sz="1600" dirty="0">
                <a:solidFill>
                  <a:schemeClr val="accent2"/>
                </a:solidFill>
              </a:rPr>
              <a:t>Broschüren</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478212" y="1374672"/>
            <a:ext cx="1764984" cy="246221"/>
          </a:xfrm>
          <a:prstGeom prst="rect">
            <a:avLst/>
          </a:prstGeom>
          <a:noFill/>
        </p:spPr>
        <p:txBody>
          <a:bodyPr wrap="square" lIns="0" tIns="0" rIns="0" bIns="0" rtlCol="0">
            <a:spAutoFit/>
          </a:bodyPr>
          <a:lstStyle/>
          <a:p>
            <a:r>
              <a:rPr lang="de-DE" sz="1600" dirty="0">
                <a:solidFill>
                  <a:schemeClr val="accent2"/>
                </a:solidFill>
              </a:rPr>
              <a:t>Heizkostenrechner</a:t>
            </a:r>
          </a:p>
        </p:txBody>
      </p:sp>
      <p:sp>
        <p:nvSpPr>
          <p:cNvPr id="31" name="Textfeld 30">
            <a:extLst>
              <a:ext uri="{FF2B5EF4-FFF2-40B4-BE49-F238E27FC236}">
                <a16:creationId xmlns:a16="http://schemas.microsoft.com/office/drawing/2014/main" id="{FD3AB119-B0A1-7641-B434-082FB57CCC39}"/>
              </a:ext>
            </a:extLst>
          </p:cNvPr>
          <p:cNvSpPr txBox="1"/>
          <p:nvPr/>
        </p:nvSpPr>
        <p:spPr>
          <a:xfrm>
            <a:off x="4644359" y="6031894"/>
            <a:ext cx="3055743" cy="246221"/>
          </a:xfrm>
          <a:prstGeom prst="rect">
            <a:avLst/>
          </a:prstGeom>
          <a:noFill/>
        </p:spPr>
        <p:txBody>
          <a:bodyPr wrap="square" lIns="0" tIns="0" rIns="0" bIns="0" rtlCol="0">
            <a:spAutoFit/>
          </a:bodyPr>
          <a:lstStyle/>
          <a:p>
            <a:r>
              <a:rPr lang="de-DE" sz="1600" dirty="0">
                <a:solidFill>
                  <a:schemeClr val="accent2"/>
                </a:solidFill>
              </a:rPr>
              <a:t>Ratgebervideos</a:t>
            </a:r>
          </a:p>
        </p:txBody>
      </p:sp>
      <p:sp>
        <p:nvSpPr>
          <p:cNvPr id="32" name="Textfeld 31">
            <a:extLst>
              <a:ext uri="{FF2B5EF4-FFF2-40B4-BE49-F238E27FC236}">
                <a16:creationId xmlns:a16="http://schemas.microsoft.com/office/drawing/2014/main" id="{B52E8717-E233-E14B-A66D-8E4EF49A260F}"/>
              </a:ext>
            </a:extLst>
          </p:cNvPr>
          <p:cNvSpPr txBox="1"/>
          <p:nvPr/>
        </p:nvSpPr>
        <p:spPr>
          <a:xfrm>
            <a:off x="905925" y="6034134"/>
            <a:ext cx="2616418" cy="492443"/>
          </a:xfrm>
          <a:prstGeom prst="rect">
            <a:avLst/>
          </a:prstGeom>
          <a:noFill/>
        </p:spPr>
        <p:txBody>
          <a:bodyPr wrap="square" lIns="0" tIns="0" rIns="0" bIns="0" rtlCol="0">
            <a:spAutoFit/>
          </a:bodyPr>
          <a:lstStyle/>
          <a:p>
            <a:r>
              <a:rPr lang="de-DE" sz="1600" dirty="0">
                <a:solidFill>
                  <a:schemeClr val="accent2"/>
                </a:solidFill>
              </a:rPr>
              <a:t>Gute Beispiele aus der Schweiz</a:t>
            </a:r>
          </a:p>
        </p:txBody>
      </p:sp>
      <p:sp>
        <p:nvSpPr>
          <p:cNvPr id="33" name="Textfeld 32">
            <a:extLst>
              <a:ext uri="{FF2B5EF4-FFF2-40B4-BE49-F238E27FC236}">
                <a16:creationId xmlns:a16="http://schemas.microsoft.com/office/drawing/2014/main" id="{59C2AABB-11E4-764A-8C15-BB07D2311288}"/>
              </a:ext>
            </a:extLst>
          </p:cNvPr>
          <p:cNvSpPr txBox="1"/>
          <p:nvPr/>
        </p:nvSpPr>
        <p:spPr>
          <a:xfrm>
            <a:off x="8068721" y="6031894"/>
            <a:ext cx="2675819" cy="246221"/>
          </a:xfrm>
          <a:prstGeom prst="rect">
            <a:avLst/>
          </a:prstGeom>
          <a:noFill/>
        </p:spPr>
        <p:txBody>
          <a:bodyPr wrap="square" lIns="0" tIns="0" rIns="0" bIns="0" rtlCol="0">
            <a:spAutoFit/>
          </a:bodyPr>
          <a:lstStyle/>
          <a:p>
            <a:r>
              <a:rPr lang="de-DE" sz="1600" dirty="0">
                <a:solidFill>
                  <a:schemeClr val="accent2"/>
                </a:solidFill>
              </a:rPr>
              <a:t>TV-Spot</a:t>
            </a:r>
          </a:p>
        </p:txBody>
      </p:sp>
      <p:pic>
        <p:nvPicPr>
          <p:cNvPr id="21" name="Grafik 20">
            <a:extLst>
              <a:ext uri="{FF2B5EF4-FFF2-40B4-BE49-F238E27FC236}">
                <a16:creationId xmlns:a16="http://schemas.microsoft.com/office/drawing/2014/main" id="{AA94F46F-17C3-9D43-A1B2-2CB4DFFB511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637588" y="4334826"/>
            <a:ext cx="2448236" cy="1642044"/>
          </a:xfrm>
          <a:prstGeom prst="rect">
            <a:avLst/>
          </a:prstGeom>
          <a:solidFill>
            <a:schemeClr val="bg1"/>
          </a:solidFill>
          <a:ln>
            <a:solidFill>
              <a:schemeClr val="bg2"/>
            </a:solidFill>
          </a:ln>
        </p:spPr>
      </p:pic>
      <p:pic>
        <p:nvPicPr>
          <p:cNvPr id="3" name="Grafik 2">
            <a:extLst>
              <a:ext uri="{FF2B5EF4-FFF2-40B4-BE49-F238E27FC236}">
                <a16:creationId xmlns:a16="http://schemas.microsoft.com/office/drawing/2014/main" id="{450C83C7-1921-D442-A9E3-CC91E395B80B}"/>
              </a:ext>
            </a:extLst>
          </p:cNvPr>
          <p:cNvPicPr>
            <a:picLocks noChangeAspect="1"/>
          </p:cNvPicPr>
          <p:nvPr/>
        </p:nvPicPr>
        <p:blipFill>
          <a:blip r:embed="rId10"/>
          <a:stretch>
            <a:fillRect/>
          </a:stretch>
        </p:blipFill>
        <p:spPr>
          <a:xfrm>
            <a:off x="5478212" y="2077076"/>
            <a:ext cx="2317990" cy="2036489"/>
          </a:xfrm>
          <a:prstGeom prst="rect">
            <a:avLst/>
          </a:prstGeom>
          <a:solidFill>
            <a:schemeClr val="bg1"/>
          </a:solidFill>
          <a:ln>
            <a:solidFill>
              <a:schemeClr val="bg2"/>
            </a:solidFill>
          </a:ln>
        </p:spPr>
      </p:pic>
      <p:pic>
        <p:nvPicPr>
          <p:cNvPr id="4" name="Grafik 3">
            <a:extLst>
              <a:ext uri="{FF2B5EF4-FFF2-40B4-BE49-F238E27FC236}">
                <a16:creationId xmlns:a16="http://schemas.microsoft.com/office/drawing/2014/main" id="{111F4CC7-B72F-50F6-1483-3C26D1522F38}"/>
              </a:ext>
            </a:extLst>
          </p:cNvPr>
          <p:cNvPicPr>
            <a:picLocks noChangeAspect="1"/>
          </p:cNvPicPr>
          <p:nvPr/>
        </p:nvPicPr>
        <p:blipFill>
          <a:blip r:embed="rId11"/>
          <a:stretch>
            <a:fillRect/>
          </a:stretch>
        </p:blipFill>
        <p:spPr>
          <a:xfrm>
            <a:off x="630393" y="1694660"/>
            <a:ext cx="4604300" cy="2270828"/>
          </a:xfrm>
          <a:prstGeom prst="rect">
            <a:avLst/>
          </a:prstGeom>
          <a:solidFill>
            <a:schemeClr val="bg1"/>
          </a:solidFill>
          <a:ln>
            <a:solidFill>
              <a:schemeClr val="bg2"/>
            </a:solidFill>
          </a:ln>
        </p:spPr>
      </p:pic>
    </p:spTree>
    <p:extLst>
      <p:ext uri="{BB962C8B-B14F-4D97-AF65-F5344CB8AC3E}">
        <p14:creationId xmlns:p14="http://schemas.microsoft.com/office/powerpoint/2010/main" val="140919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710304" cy="555088"/>
          </a:xfrm>
        </p:spPr>
        <p:txBody>
          <a:bodyPr/>
          <a:lstStyle/>
          <a:p>
            <a:r>
              <a:rPr lang="de-CH" dirty="0"/>
              <a:t>Viele gute Beispiele für den Heizungsersatz</a:t>
            </a:r>
            <a:endParaRPr lang="de-CH" spc="-200" dirty="0"/>
          </a:p>
        </p:txBody>
      </p:sp>
      <p:sp>
        <p:nvSpPr>
          <p:cNvPr id="3" name="Textfeld 2">
            <a:extLst>
              <a:ext uri="{FF2B5EF4-FFF2-40B4-BE49-F238E27FC236}">
                <a16:creationId xmlns:a16="http://schemas.microsoft.com/office/drawing/2014/main" id="{ECB30A9F-257A-EB4F-9F24-5EDDD18DAD4B}"/>
              </a:ext>
            </a:extLst>
          </p:cNvPr>
          <p:cNvSpPr txBox="1"/>
          <p:nvPr/>
        </p:nvSpPr>
        <p:spPr>
          <a:xfrm>
            <a:off x="5591944" y="1628800"/>
            <a:ext cx="5247726" cy="4531882"/>
          </a:xfrm>
          <a:prstGeom prst="rect">
            <a:avLst/>
          </a:prstGeom>
        </p:spPr>
        <p:txBody>
          <a:bodyPr vert="horz" lIns="0" tIns="0" rIns="0" bIns="0" rtlCol="0">
            <a:normAutofit/>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dirty="0">
                <a:solidFill>
                  <a:schemeClr val="accent2"/>
                </a:solidFill>
              </a:rPr>
              <a:t>Fakten, News und Geschichten zu</a:t>
            </a:r>
          </a:p>
          <a:p>
            <a:pPr marL="342900" indent="-342900">
              <a:buClr>
                <a:schemeClr val="accent2"/>
              </a:buClr>
              <a:buFont typeface="Arial" panose="020B0604020202020204" pitchFamily="34" charset="0"/>
              <a:buChar char="•"/>
            </a:pPr>
            <a:r>
              <a:rPr lang="de-DE" dirty="0"/>
              <a:t>Impulsberatung</a:t>
            </a:r>
          </a:p>
          <a:p>
            <a:pPr marL="342900" indent="-342900">
              <a:buClr>
                <a:schemeClr val="accent2"/>
              </a:buClr>
              <a:buFont typeface="Arial" panose="020B0604020202020204" pitchFamily="34" charset="0"/>
              <a:buChar char="•"/>
            </a:pPr>
            <a:r>
              <a:rPr lang="de-DE" dirty="0"/>
              <a:t>Einfamilienhäuser</a:t>
            </a:r>
          </a:p>
          <a:p>
            <a:pPr marL="342900" indent="-342900">
              <a:buClr>
                <a:schemeClr val="accent2"/>
              </a:buClr>
              <a:buFont typeface="Arial" panose="020B0604020202020204" pitchFamily="34" charset="0"/>
              <a:buChar char="•"/>
            </a:pPr>
            <a:r>
              <a:rPr lang="de-DE" dirty="0"/>
              <a:t>Mehrfamilienhäuser</a:t>
            </a:r>
          </a:p>
          <a:p>
            <a:pPr marL="342900" indent="-342900">
              <a:buClr>
                <a:schemeClr val="accent2"/>
              </a:buClr>
              <a:buFont typeface="Arial" panose="020B0604020202020204" pitchFamily="34" charset="0"/>
              <a:buChar char="•"/>
            </a:pPr>
            <a:r>
              <a:rPr lang="de-DE" dirty="0"/>
              <a:t>Stockwerkeigentümerschaften</a:t>
            </a:r>
          </a:p>
          <a:p>
            <a:pPr marL="342900" indent="-342900">
              <a:buClr>
                <a:schemeClr val="accent2"/>
              </a:buClr>
              <a:buFont typeface="Arial" panose="020B0604020202020204" pitchFamily="34" charset="0"/>
              <a:buChar char="•"/>
            </a:pPr>
            <a:r>
              <a:rPr lang="de-DE" dirty="0"/>
              <a:t>Luft/Wasser-Wärmepumpe</a:t>
            </a:r>
          </a:p>
          <a:p>
            <a:pPr marL="342900" indent="-342900">
              <a:buClr>
                <a:schemeClr val="accent2"/>
              </a:buClr>
              <a:buFont typeface="Arial" panose="020B0604020202020204" pitchFamily="34" charset="0"/>
              <a:buChar char="•"/>
            </a:pPr>
            <a:r>
              <a:rPr lang="de-DE" dirty="0" err="1"/>
              <a:t>Erdsondenwärmepumpe</a:t>
            </a:r>
            <a:endParaRPr lang="de-DE" dirty="0"/>
          </a:p>
          <a:p>
            <a:pPr marL="342900" indent="-342900">
              <a:buClr>
                <a:schemeClr val="accent2"/>
              </a:buClr>
              <a:buFont typeface="Arial" panose="020B0604020202020204" pitchFamily="34" charset="0"/>
              <a:buChar char="•"/>
            </a:pPr>
            <a:r>
              <a:rPr lang="de-DE" dirty="0"/>
              <a:t>Sonnenenergie (Solarthermie/PV)</a:t>
            </a:r>
          </a:p>
          <a:p>
            <a:pPr marL="342900" indent="-342900">
              <a:buClr>
                <a:schemeClr val="accent2"/>
              </a:buClr>
              <a:buFont typeface="Arial" panose="020B0604020202020204" pitchFamily="34" charset="0"/>
              <a:buChar char="•"/>
            </a:pPr>
            <a:r>
              <a:rPr lang="de-DE" dirty="0"/>
              <a:t>Pelletheizung</a:t>
            </a:r>
          </a:p>
          <a:p>
            <a:pPr marL="342900" indent="-342900">
              <a:buClr>
                <a:schemeClr val="accent2"/>
              </a:buClr>
              <a:buFont typeface="Arial" panose="020B0604020202020204" pitchFamily="34" charset="0"/>
              <a:buChar char="•"/>
            </a:pPr>
            <a:r>
              <a:rPr lang="de-DE" dirty="0"/>
              <a:t>Fernwärme</a:t>
            </a:r>
          </a:p>
          <a:p>
            <a:pPr marL="342900" indent="-342900">
              <a:buClr>
                <a:schemeClr val="accent2"/>
              </a:buClr>
              <a:buFont typeface="Arial" panose="020B0604020202020204" pitchFamily="34" charset="0"/>
              <a:buChar char="•"/>
            </a:pPr>
            <a:r>
              <a:rPr lang="de-DE" dirty="0"/>
              <a:t>Förderung und Finanzierung</a:t>
            </a:r>
          </a:p>
          <a:p>
            <a:pPr marL="342900" indent="-342900">
              <a:buClr>
                <a:schemeClr val="accent2"/>
              </a:buClr>
              <a:buFont typeface="Arial" panose="020B0604020202020204" pitchFamily="34" charset="0"/>
              <a:buChar char="•"/>
            </a:pPr>
            <a:r>
              <a:rPr lang="de-DE" dirty="0"/>
              <a:t>Einholen von Bewilligungen</a:t>
            </a:r>
          </a:p>
          <a:p>
            <a:pPr marL="342900" indent="-342900">
              <a:buClr>
                <a:schemeClr val="accent2"/>
              </a:buClr>
              <a:buFont typeface="Arial" panose="020B0604020202020204" pitchFamily="34" charset="0"/>
              <a:buChar char="•"/>
            </a:pPr>
            <a:r>
              <a:rPr lang="de-DE" dirty="0"/>
              <a:t>u.v.m.</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5848195"/>
            <a:ext cx="5544616"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Fakten, News und Geschichten auf </a:t>
            </a:r>
            <a:r>
              <a:rPr lang="de-DE" sz="1600" u="sng" dirty="0" err="1"/>
              <a:t>erneuerbarheizen.ch</a:t>
            </a:r>
            <a:endParaRPr lang="de-DE" sz="1600" u="sng" dirty="0"/>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50367" y="5727912"/>
            <a:ext cx="733007" cy="733007"/>
          </a:xfrm>
          <a:prstGeom prst="rect">
            <a:avLst/>
          </a:prstGeom>
        </p:spPr>
      </p:pic>
      <p:pic>
        <p:nvPicPr>
          <p:cNvPr id="7" name="Grafik 6">
            <a:extLst>
              <a:ext uri="{FF2B5EF4-FFF2-40B4-BE49-F238E27FC236}">
                <a16:creationId xmlns:a16="http://schemas.microsoft.com/office/drawing/2014/main" id="{047A5D01-A233-ADE8-2D04-F9C1A2277BD2}"/>
              </a:ext>
            </a:extLst>
          </p:cNvPr>
          <p:cNvPicPr>
            <a:picLocks noChangeAspect="1"/>
          </p:cNvPicPr>
          <p:nvPr/>
        </p:nvPicPr>
        <p:blipFill>
          <a:blip r:embed="rId5"/>
          <a:stretch>
            <a:fillRect/>
          </a:stretch>
        </p:blipFill>
        <p:spPr>
          <a:xfrm>
            <a:off x="673589" y="1671027"/>
            <a:ext cx="4570516" cy="4056885"/>
          </a:xfrm>
          <a:prstGeom prst="rect">
            <a:avLst/>
          </a:prstGeom>
        </p:spPr>
      </p:pic>
      <p:pic>
        <p:nvPicPr>
          <p:cNvPr id="13" name="Grafik 12">
            <a:extLst>
              <a:ext uri="{FF2B5EF4-FFF2-40B4-BE49-F238E27FC236}">
                <a16:creationId xmlns:a16="http://schemas.microsoft.com/office/drawing/2014/main" id="{0DE6BC5F-E93D-E4A8-D9B3-DF7B4BE4C25E}"/>
              </a:ext>
            </a:extLst>
          </p:cNvPr>
          <p:cNvPicPr>
            <a:picLocks noChangeAspect="1"/>
          </p:cNvPicPr>
          <p:nvPr/>
        </p:nvPicPr>
        <p:blipFill>
          <a:blip r:embed="rId5"/>
          <a:stretch>
            <a:fillRect/>
          </a:stretch>
        </p:blipFill>
        <p:spPr>
          <a:xfrm>
            <a:off x="663345" y="1628800"/>
            <a:ext cx="4570516" cy="4056885"/>
          </a:xfrm>
          <a:prstGeom prst="rect">
            <a:avLst/>
          </a:prstGeom>
        </p:spPr>
      </p:pic>
    </p:spTree>
    <p:extLst>
      <p:ext uri="{BB962C8B-B14F-4D97-AF65-F5344CB8AC3E}">
        <p14:creationId xmlns:p14="http://schemas.microsoft.com/office/powerpoint/2010/main" val="262653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8</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9</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464815" y="5585317"/>
            <a:ext cx="864095" cy="864095"/>
          </a:xfrm>
          <a:prstGeom prst="rect">
            <a:avLst/>
          </a:prstGeom>
        </p:spPr>
      </p:pic>
      <p:pic>
        <p:nvPicPr>
          <p:cNvPr id="6" name="Grafik 5">
            <a:extLst>
              <a:ext uri="{FF2B5EF4-FFF2-40B4-BE49-F238E27FC236}">
                <a16:creationId xmlns:a16="http://schemas.microsoft.com/office/drawing/2014/main" id="{7E8AB5E1-4937-8338-E10F-60A8265C85F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385676">
            <a:off x="9320315" y="-173733"/>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0" ma:contentTypeDescription="Ein neues Dokument erstellen." ma:contentTypeScope="" ma:versionID="237da9f458a28dd077b9dd30b6e07580">
  <xsd:schema xmlns:xsd="http://www.w3.org/2001/XMLSchema" xmlns:xs="http://www.w3.org/2001/XMLSchema" xmlns:p="http://schemas.microsoft.com/office/2006/metadata/properties" xmlns:ns2="c9077d15-72ed-4fec-bcfe-3472729e9195" targetNamespace="http://schemas.microsoft.com/office/2006/metadata/properties" ma:root="true" ma:fieldsID="9517002d9439a50c918b241261f31275" ns2:_="">
    <xsd:import namespace="c9077d15-72ed-4fec-bcfe-3472729e919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2F404B4D-D589-47DB-B6DB-9A9DB5DA7A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267615-F4CE-4C5B-A148-85CC20CE92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presentation_arial_de_20210318</Template>
  <TotalTime>0</TotalTime>
  <Words>2448</Words>
  <Application>Microsoft Office PowerPoint</Application>
  <PresentationFormat>Grand écran</PresentationFormat>
  <Paragraphs>509</Paragraphs>
  <Slides>47</Slides>
  <Notes>19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47</vt:i4>
      </vt:variant>
    </vt:vector>
  </HeadingPairs>
  <TitlesOfParts>
    <vt:vector size="52" baseType="lpstr">
      <vt:lpstr>Arial</vt:lpstr>
      <vt:lpstr>Arial,Sans-Serif</vt:lpstr>
      <vt:lpstr>Segoe UI Symbol</vt:lpstr>
      <vt:lpstr>Wingdings</vt:lpstr>
      <vt:lpstr>Benutzerdefiniertes Design</vt:lpstr>
      <vt:lpstr>Informationsveranstaltung</vt:lpstr>
      <vt:lpstr>Présentation PowerPoint</vt:lpstr>
      <vt:lpstr>Netto-null CO2-Zielerreichung bis 2050</vt:lpstr>
      <vt:lpstr>Netto-null CO2-Zielerreichung bis 2050</vt:lpstr>
      <vt:lpstr>Was wollen wir mit «erneuerbar heizen»?</vt:lpstr>
      <vt:lpstr>VielfältigE und gezielte Information</vt:lpstr>
      <vt:lpstr>Viele gute Beispiele für den Heizungsersatz</vt:lpstr>
      <vt:lpstr>Umsetzung und Finanzierung erleichtern</vt:lpstr>
      <vt:lpstr>Umsetzung und Finanzierung erleichtern</vt:lpstr>
      <vt:lpstr>Was bietet erneuerbar heizen – Impulsberatung</vt:lpstr>
      <vt:lpstr>Was bietet erneuerbar heizen – Impulsberatung</vt:lpstr>
      <vt:lpstr>Was bietet erneuerbar heizen – Impulsberatung</vt:lpstr>
      <vt:lpstr>Ablauf einer Impulsberatung</vt:lpstr>
      <vt:lpstr>Ablauf einer Impulsberatung</vt:lpstr>
      <vt:lpstr>Ergebnisse </vt:lpstr>
      <vt:lpstr>impulsBeraterinnen und impulsBerater</vt:lpstr>
      <vt:lpstr>Rechtliche Anforderungen</vt:lpstr>
      <vt:lpstr>Wo finde ich Unterstützung?</vt:lpstr>
      <vt:lpstr>Présentation PowerPoint</vt:lpstr>
      <vt:lpstr>Welche Heizsysteme gibt es?</vt:lpstr>
      <vt:lpstr>Wärmepumpe</vt:lpstr>
      <vt:lpstr>Wärmepumpe</vt:lpstr>
      <vt:lpstr>Aussen aufgestellte Luft-Wärmepumpe</vt:lpstr>
      <vt:lpstr>Innen aufgestellte Luft-Wärmepumpe</vt:lpstr>
      <vt:lpstr>Split Luft-Wärmepumpe</vt:lpstr>
      <vt:lpstr>Erdsonden-Wärmepumpe</vt:lpstr>
      <vt:lpstr>Grundwasser-Wärmepumpe</vt:lpstr>
      <vt:lpstr>Holzfeuerungen</vt:lpstr>
      <vt:lpstr>Pelletfeuerung</vt:lpstr>
      <vt:lpstr>Fernwärme / Wärmeverbund</vt:lpstr>
      <vt:lpstr>Fernwärme / Wärmeverbund</vt:lpstr>
      <vt:lpstr>Wärmeverbund mit dezentralen Wärmepumpen</vt:lpstr>
      <vt:lpstr>Kombinieren mit Sonnenenergie</vt:lpstr>
      <vt:lpstr>Wie finanziere ich den Heizungsersatz?</vt:lpstr>
      <vt:lpstr>Rechnen Sie richtig – die GesamtKosten</vt:lpstr>
      <vt:lpstr>Kostenfaktoren</vt:lpstr>
      <vt:lpstr>Jahresvergleich Heizsysteme Einfamilienhaus</vt:lpstr>
      <vt:lpstr>Finanzierung Heizungsersatz Mietobjekt</vt:lpstr>
      <vt:lpstr>Finanzierung Heizungsersatz STWE</vt:lpstr>
      <vt:lpstr>Fazit</vt:lpstr>
      <vt:lpstr>Die 7 Schritte beim Heizungsersatz</vt:lpstr>
      <vt:lpstr>Die 7 Schritte beim Heizungsersatz</vt:lpstr>
      <vt:lpstr>Die 7 Schritte beim Heizungsersatz</vt:lpstr>
      <vt:lpstr>Zusammenfassung</vt:lpstr>
      <vt:lpstr>Présentation PowerPoint</vt:lpstr>
      <vt:lpstr>Kostenlose Impulsberatung </vt:lpstr>
      <vt:lpstr>Vielen dank</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Tria Bellinda BFE</cp:lastModifiedBy>
  <cp:revision>498</cp:revision>
  <cp:lastPrinted>2018-09-06T06:44:02Z</cp:lastPrinted>
  <dcterms:created xsi:type="dcterms:W3CDTF">2021-11-03T14:54:18Z</dcterms:created>
  <dcterms:modified xsi:type="dcterms:W3CDTF">2022-04-27T10:40:24Z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ies>
</file>